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League Spartan" panose="020B0604020202020204" charset="0"/>
      <p:regular r:id="rId23"/>
    </p:embeddedFont>
    <p:embeddedFont>
      <p:font typeface="Poppins Light" panose="020B0604020202020204" charset="0"/>
      <p:regular r:id="rId24"/>
    </p:embeddedFont>
    <p:embeddedFont>
      <p:font typeface="Poppins Bold" panose="020B0604020202020204" charset="0"/>
      <p:regular r:id="rId25"/>
    </p:embeddedFont>
    <p:embeddedFont>
      <p:font typeface="Computer Says No" panose="020B0604020202020204" charset="0"/>
      <p:regular r:id="rId26"/>
    </p:embeddedFont>
    <p:embeddedFont>
      <p:font typeface="Poppins"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0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3.sv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svg"/><Relationship Id="rId3" Type="http://schemas.openxmlformats.org/officeDocument/2006/relationships/image" Target="../media/image33.svg"/><Relationship Id="rId7" Type="http://schemas.openxmlformats.org/officeDocument/2006/relationships/image" Target="../media/image36.svg"/><Relationship Id="rId12"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0.sv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2.png"/><Relationship Id="rId12"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png"/><Relationship Id="rId5" Type="http://schemas.openxmlformats.org/officeDocument/2006/relationships/image" Target="../media/image36.png"/><Relationship Id="rId15" Type="http://schemas.openxmlformats.org/officeDocument/2006/relationships/image" Target="../media/image40.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38.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3" name="Freeform 3"/>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4" name="Freeform 4"/>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6" name="Freeform 6"/>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7" name="TextBox 7"/>
          <p:cNvSpPr txBox="1"/>
          <p:nvPr/>
        </p:nvSpPr>
        <p:spPr>
          <a:xfrm>
            <a:off x="1937210" y="2506513"/>
            <a:ext cx="13562604" cy="5679941"/>
          </a:xfrm>
          <a:prstGeom prst="rect">
            <a:avLst/>
          </a:prstGeom>
        </p:spPr>
        <p:txBody>
          <a:bodyPr lIns="0" tIns="0" rIns="0" bIns="0" rtlCol="0" anchor="t">
            <a:spAutoFit/>
          </a:bodyPr>
          <a:lstStyle/>
          <a:p>
            <a:pPr algn="ctr">
              <a:lnSpc>
                <a:spcPts val="11256"/>
              </a:lnSpc>
            </a:pPr>
            <a:r>
              <a:rPr lang="en-US" sz="8400" spc="361">
                <a:solidFill>
                  <a:srgbClr val="050E5D"/>
                </a:solidFill>
                <a:latin typeface="League Spartan"/>
                <a:ea typeface="League Spartan"/>
                <a:cs typeface="League Spartan"/>
                <a:sym typeface="League Spartan"/>
              </a:rPr>
              <a:t>PREDICTING THE IMPACT OF GADGET ADDICTION ON STUDENTS USING AI</a:t>
            </a:r>
          </a:p>
        </p:txBody>
      </p:sp>
      <p:sp>
        <p:nvSpPr>
          <p:cNvPr id="8" name="Freeform 8"/>
          <p:cNvSpPr/>
          <p:nvPr/>
        </p:nvSpPr>
        <p:spPr>
          <a:xfrm flipH="1">
            <a:off x="15036476" y="4794449"/>
            <a:ext cx="3909318" cy="5729943"/>
          </a:xfrm>
          <a:custGeom>
            <a:avLst/>
            <a:gdLst/>
            <a:ahLst/>
            <a:cxnLst/>
            <a:rect l="l" t="t" r="r" b="b"/>
            <a:pathLst>
              <a:path w="3909318" h="5729943">
                <a:moveTo>
                  <a:pt x="3909318" y="0"/>
                </a:moveTo>
                <a:lnTo>
                  <a:pt x="0" y="0"/>
                </a:lnTo>
                <a:lnTo>
                  <a:pt x="0" y="5729942"/>
                </a:lnTo>
                <a:lnTo>
                  <a:pt x="3909318" y="5729942"/>
                </a:lnTo>
                <a:lnTo>
                  <a:pt x="3909318"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1634945" y="838200"/>
            <a:ext cx="12864707" cy="1988628"/>
          </a:xfrm>
          <a:prstGeom prst="rect">
            <a:avLst/>
          </a:prstGeom>
        </p:spPr>
        <p:txBody>
          <a:bodyPr lIns="0" tIns="0" rIns="0" bIns="0" rtlCol="0" anchor="t">
            <a:spAutoFit/>
          </a:bodyPr>
          <a:lstStyle/>
          <a:p>
            <a:pPr marL="0" lvl="0" indent="0" algn="ctr">
              <a:lnSpc>
                <a:spcPts val="13362"/>
              </a:lnSpc>
              <a:spcBef>
                <a:spcPct val="0"/>
              </a:spcBef>
            </a:pPr>
            <a:r>
              <a:rPr lang="en-US" sz="18559">
                <a:solidFill>
                  <a:srgbClr val="000000"/>
                </a:solidFill>
                <a:latin typeface="Computer Says No"/>
                <a:ea typeface="Computer Says No"/>
                <a:cs typeface="Computer Says No"/>
                <a:sym typeface="Computer Says No"/>
              </a:rPr>
              <a:t>ARCHITECTURE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76500"/>
            <a:ext cx="15087600" cy="8309827"/>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rot="-5400000">
            <a:off x="2186309" y="4181827"/>
            <a:ext cx="9074405" cy="4174226"/>
          </a:xfrm>
          <a:custGeom>
            <a:avLst/>
            <a:gdLst/>
            <a:ahLst/>
            <a:cxnLst/>
            <a:rect l="l" t="t" r="r" b="b"/>
            <a:pathLst>
              <a:path w="9074405" h="4174226">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6703436" y="4181827"/>
            <a:ext cx="9074405" cy="4174226"/>
          </a:xfrm>
          <a:custGeom>
            <a:avLst/>
            <a:gdLst/>
            <a:ahLst/>
            <a:cxnLst/>
            <a:rect l="l" t="t" r="r" b="b"/>
            <a:pathLst>
              <a:path w="9074405" h="4174226">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00000">
            <a:off x="11064647" y="4181827"/>
            <a:ext cx="9074405" cy="4174226"/>
          </a:xfrm>
          <a:custGeom>
            <a:avLst/>
            <a:gdLst/>
            <a:ahLst/>
            <a:cxnLst/>
            <a:rect l="l" t="t" r="r" b="b"/>
            <a:pathLst>
              <a:path w="9074405" h="4174226">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a:off x="14871114" y="1973847"/>
            <a:ext cx="1461470" cy="1849961"/>
          </a:xfrm>
          <a:custGeom>
            <a:avLst/>
            <a:gdLst/>
            <a:ahLst/>
            <a:cxnLst/>
            <a:rect l="l" t="t" r="r" b="b"/>
            <a:pathLst>
              <a:path w="1461470" h="1849961">
                <a:moveTo>
                  <a:pt x="0" y="0"/>
                </a:moveTo>
                <a:lnTo>
                  <a:pt x="1461470" y="0"/>
                </a:lnTo>
                <a:lnTo>
                  <a:pt x="1461470" y="1849962"/>
                </a:lnTo>
                <a:lnTo>
                  <a:pt x="0" y="1849962"/>
                </a:lnTo>
                <a:lnTo>
                  <a:pt x="0" y="0"/>
                </a:lnTo>
                <a:close/>
              </a:path>
            </a:pathLst>
          </a:custGeom>
          <a:blipFill>
            <a:blip r:embed="rId7"/>
            <a:stretch>
              <a:fillRect/>
            </a:stretch>
          </a:blipFill>
        </p:spPr>
      </p:sp>
      <p:sp>
        <p:nvSpPr>
          <p:cNvPr id="9" name="Freeform 9"/>
          <p:cNvSpPr/>
          <p:nvPr/>
        </p:nvSpPr>
        <p:spPr>
          <a:xfrm>
            <a:off x="10506075" y="2128439"/>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0" name="Freeform 10"/>
          <p:cNvSpPr/>
          <p:nvPr/>
        </p:nvSpPr>
        <p:spPr>
          <a:xfrm>
            <a:off x="6112472" y="2128439"/>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1" name="TextBox 11"/>
          <p:cNvSpPr txBox="1"/>
          <p:nvPr/>
        </p:nvSpPr>
        <p:spPr>
          <a:xfrm>
            <a:off x="5024354" y="621306"/>
            <a:ext cx="7678893" cy="1110432"/>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000000"/>
                </a:solidFill>
                <a:latin typeface="Computer Says No"/>
                <a:ea typeface="Computer Says No"/>
                <a:cs typeface="Computer Says No"/>
                <a:sym typeface="Computer Says No"/>
              </a:rPr>
              <a:t>MODULES</a:t>
            </a:r>
          </a:p>
        </p:txBody>
      </p:sp>
      <p:sp>
        <p:nvSpPr>
          <p:cNvPr id="12" name="Freeform 12"/>
          <p:cNvSpPr/>
          <p:nvPr/>
        </p:nvSpPr>
        <p:spPr>
          <a:xfrm rot="-5400000">
            <a:off x="-2328177" y="4181827"/>
            <a:ext cx="9074405" cy="4174226"/>
          </a:xfrm>
          <a:custGeom>
            <a:avLst/>
            <a:gdLst/>
            <a:ahLst/>
            <a:cxnLst/>
            <a:rect l="l" t="t" r="r" b="b"/>
            <a:pathLst>
              <a:path w="9074405" h="4174226">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690503" y="409050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000000"/>
                </a:solidFill>
                <a:latin typeface="Computer Says No"/>
                <a:ea typeface="Computer Says No"/>
                <a:cs typeface="Computer Says No"/>
                <a:sym typeface="Computer Says No"/>
              </a:rPr>
              <a:t>MODULE 1</a:t>
            </a:r>
          </a:p>
        </p:txBody>
      </p:sp>
      <p:sp>
        <p:nvSpPr>
          <p:cNvPr id="14" name="TextBox 14"/>
          <p:cNvSpPr txBox="1"/>
          <p:nvPr/>
        </p:nvSpPr>
        <p:spPr>
          <a:xfrm>
            <a:off x="690503" y="4852796"/>
            <a:ext cx="3037045" cy="5060670"/>
          </a:xfrm>
          <a:prstGeom prst="rect">
            <a:avLst/>
          </a:prstGeom>
        </p:spPr>
        <p:txBody>
          <a:bodyPr lIns="0" tIns="0" rIns="0" bIns="0" rtlCol="0" anchor="t">
            <a:spAutoFit/>
          </a:bodyPr>
          <a:lstStyle/>
          <a:p>
            <a:pPr algn="ctr">
              <a:lnSpc>
                <a:spcPts val="3094"/>
              </a:lnSpc>
            </a:pPr>
            <a:r>
              <a:rPr lang="en-US" sz="1910">
                <a:solidFill>
                  <a:srgbClr val="000000"/>
                </a:solidFill>
                <a:latin typeface="Poppins Light"/>
                <a:ea typeface="Poppins Light"/>
                <a:cs typeface="Poppins Light"/>
                <a:sym typeface="Poppins Light"/>
              </a:rPr>
              <a:t>Daatset Collection:</a:t>
            </a:r>
          </a:p>
          <a:p>
            <a:pPr marL="412370" lvl="1" indent="-206185" algn="ctr">
              <a:lnSpc>
                <a:spcPts val="3094"/>
              </a:lnSpc>
              <a:buFont typeface="Arial"/>
              <a:buChar char="•"/>
            </a:pPr>
            <a:r>
              <a:rPr lang="en-US" sz="1910">
                <a:solidFill>
                  <a:srgbClr val="000000"/>
                </a:solidFill>
                <a:latin typeface="Poppins Light"/>
                <a:ea typeface="Poppins Light"/>
                <a:cs typeface="Poppins Light"/>
                <a:sym typeface="Poppins Light"/>
              </a:rPr>
              <a:t>Screen time data (hours per day spent on different gadgets)</a:t>
            </a:r>
          </a:p>
          <a:p>
            <a:pPr marL="412370" lvl="1" indent="-206185" algn="ctr">
              <a:lnSpc>
                <a:spcPts val="3094"/>
              </a:lnSpc>
              <a:buFont typeface="Arial"/>
              <a:buChar char="•"/>
            </a:pPr>
            <a:r>
              <a:rPr lang="en-US" sz="1910">
                <a:solidFill>
                  <a:srgbClr val="000000"/>
                </a:solidFill>
                <a:latin typeface="Poppins Light"/>
                <a:ea typeface="Poppins Light"/>
                <a:cs typeface="Poppins Light"/>
                <a:sym typeface="Poppins Light"/>
              </a:rPr>
              <a:t>Academic performance records (grades, attendance)</a:t>
            </a:r>
          </a:p>
          <a:p>
            <a:pPr marL="412370" lvl="1" indent="-206185" algn="ctr">
              <a:lnSpc>
                <a:spcPts val="3094"/>
              </a:lnSpc>
              <a:buFont typeface="Arial"/>
              <a:buChar char="•"/>
            </a:pPr>
            <a:r>
              <a:rPr lang="en-US" sz="1910">
                <a:solidFill>
                  <a:srgbClr val="000000"/>
                </a:solidFill>
                <a:latin typeface="Poppins Light"/>
                <a:ea typeface="Poppins Light"/>
                <a:cs typeface="Poppins Light"/>
                <a:sym typeface="Poppins Light"/>
              </a:rPr>
              <a:t>Sleep patterns (average sleep duration, quality of sleep)</a:t>
            </a:r>
          </a:p>
          <a:p>
            <a:pPr marL="412370" lvl="1" indent="-206185" algn="ctr">
              <a:lnSpc>
                <a:spcPts val="3094"/>
              </a:lnSpc>
              <a:buFont typeface="Arial"/>
              <a:buChar char="•"/>
            </a:pPr>
            <a:r>
              <a:rPr lang="en-US" sz="1910">
                <a:solidFill>
                  <a:srgbClr val="000000"/>
                </a:solidFill>
                <a:latin typeface="Poppins Light"/>
                <a:ea typeface="Poppins Light"/>
                <a:cs typeface="Poppins Light"/>
                <a:sym typeface="Poppins Light"/>
              </a:rPr>
              <a:t>Behavioral data </a:t>
            </a:r>
          </a:p>
          <a:p>
            <a:pPr algn="ctr">
              <a:lnSpc>
                <a:spcPts val="3094"/>
              </a:lnSpc>
            </a:pPr>
            <a:endParaRPr lang="en-US" sz="1910">
              <a:solidFill>
                <a:srgbClr val="000000"/>
              </a:solidFill>
              <a:latin typeface="Poppins Light"/>
              <a:ea typeface="Poppins Light"/>
              <a:cs typeface="Poppins Light"/>
              <a:sym typeface="Poppins Light"/>
            </a:endParaRPr>
          </a:p>
        </p:txBody>
      </p:sp>
      <p:sp>
        <p:nvSpPr>
          <p:cNvPr id="15" name="TextBox 15"/>
          <p:cNvSpPr txBox="1"/>
          <p:nvPr/>
        </p:nvSpPr>
        <p:spPr>
          <a:xfrm>
            <a:off x="5258164" y="409050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000000"/>
                </a:solidFill>
                <a:latin typeface="Computer Says No"/>
                <a:ea typeface="Computer Says No"/>
                <a:cs typeface="Computer Says No"/>
                <a:sym typeface="Computer Says No"/>
              </a:rPr>
              <a:t>MODULE 2</a:t>
            </a:r>
          </a:p>
        </p:txBody>
      </p:sp>
      <p:sp>
        <p:nvSpPr>
          <p:cNvPr id="16" name="TextBox 16"/>
          <p:cNvSpPr txBox="1"/>
          <p:nvPr/>
        </p:nvSpPr>
        <p:spPr>
          <a:xfrm>
            <a:off x="9595640" y="409050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000000"/>
                </a:solidFill>
                <a:latin typeface="Computer Says No"/>
                <a:ea typeface="Computer Says No"/>
                <a:cs typeface="Computer Says No"/>
                <a:sym typeface="Computer Says No"/>
              </a:rPr>
              <a:t>MODULE 3</a:t>
            </a:r>
          </a:p>
        </p:txBody>
      </p:sp>
      <p:sp>
        <p:nvSpPr>
          <p:cNvPr id="17" name="TextBox 17"/>
          <p:cNvSpPr txBox="1"/>
          <p:nvPr/>
        </p:nvSpPr>
        <p:spPr>
          <a:xfrm>
            <a:off x="5258164" y="4843271"/>
            <a:ext cx="3037045" cy="5070411"/>
          </a:xfrm>
          <a:prstGeom prst="rect">
            <a:avLst/>
          </a:prstGeom>
        </p:spPr>
        <p:txBody>
          <a:bodyPr lIns="0" tIns="0" rIns="0" bIns="0" rtlCol="0" anchor="t">
            <a:spAutoFit/>
          </a:bodyPr>
          <a:lstStyle/>
          <a:p>
            <a:pPr marL="411495" lvl="1" indent="-205748" algn="ctr">
              <a:lnSpc>
                <a:spcPts val="3087"/>
              </a:lnSpc>
              <a:buFont typeface="Arial"/>
              <a:buChar char="•"/>
            </a:pPr>
            <a:r>
              <a:rPr lang="en-US" sz="1905">
                <a:solidFill>
                  <a:srgbClr val="000000"/>
                </a:solidFill>
                <a:latin typeface="Poppins Light"/>
                <a:ea typeface="Poppins Light"/>
                <a:cs typeface="Poppins Light"/>
                <a:sym typeface="Poppins Light"/>
              </a:rPr>
              <a:t>Data Cleaning: Handle missing values, remove duplicates, and correct errors.</a:t>
            </a:r>
          </a:p>
          <a:p>
            <a:pPr marL="411495" lvl="1" indent="-205748" algn="ctr">
              <a:lnSpc>
                <a:spcPts val="3087"/>
              </a:lnSpc>
              <a:buFont typeface="Arial"/>
              <a:buChar char="•"/>
            </a:pPr>
            <a:r>
              <a:rPr lang="en-US" sz="1905">
                <a:solidFill>
                  <a:srgbClr val="000000"/>
                </a:solidFill>
                <a:latin typeface="Poppins Light"/>
                <a:ea typeface="Poppins Light"/>
                <a:cs typeface="Poppins Light"/>
                <a:sym typeface="Poppins Light"/>
              </a:rPr>
              <a:t>Feature Engineering: Create new features that could enhance prediction accuracy, such as the ratio of study time to screen time</a:t>
            </a:r>
          </a:p>
          <a:p>
            <a:pPr algn="ctr">
              <a:lnSpc>
                <a:spcPts val="3087"/>
              </a:lnSpc>
            </a:pPr>
            <a:endParaRPr lang="en-US" sz="1905">
              <a:solidFill>
                <a:srgbClr val="000000"/>
              </a:solidFill>
              <a:latin typeface="Poppins Light"/>
              <a:ea typeface="Poppins Light"/>
              <a:cs typeface="Poppins Light"/>
              <a:sym typeface="Poppins Light"/>
            </a:endParaRPr>
          </a:p>
        </p:txBody>
      </p:sp>
      <p:sp>
        <p:nvSpPr>
          <p:cNvPr id="18" name="TextBox 18"/>
          <p:cNvSpPr txBox="1"/>
          <p:nvPr/>
        </p:nvSpPr>
        <p:spPr>
          <a:xfrm>
            <a:off x="9772650" y="4843271"/>
            <a:ext cx="3037045" cy="5070411"/>
          </a:xfrm>
          <a:prstGeom prst="rect">
            <a:avLst/>
          </a:prstGeom>
        </p:spPr>
        <p:txBody>
          <a:bodyPr lIns="0" tIns="0" rIns="0" bIns="0" rtlCol="0" anchor="t">
            <a:spAutoFit/>
          </a:bodyPr>
          <a:lstStyle/>
          <a:p>
            <a:pPr algn="ctr">
              <a:lnSpc>
                <a:spcPts val="3087"/>
              </a:lnSpc>
            </a:pPr>
            <a:r>
              <a:rPr lang="en-US" sz="1905">
                <a:solidFill>
                  <a:srgbClr val="000000"/>
                </a:solidFill>
                <a:latin typeface="Poppins Light"/>
                <a:ea typeface="Poppins Light"/>
                <a:cs typeface="Poppins Light"/>
                <a:sym typeface="Poppins Light"/>
              </a:rPr>
              <a:t>Training the RF Model: </a:t>
            </a:r>
          </a:p>
          <a:p>
            <a:pPr algn="ctr">
              <a:lnSpc>
                <a:spcPts val="3087"/>
              </a:lnSpc>
            </a:pPr>
            <a:r>
              <a:rPr lang="en-US" sz="1905">
                <a:solidFill>
                  <a:srgbClr val="000000"/>
                </a:solidFill>
                <a:latin typeface="Poppins Light"/>
                <a:ea typeface="Poppins Light"/>
                <a:cs typeface="Poppins Light"/>
                <a:sym typeface="Poppins Light"/>
              </a:rPr>
              <a:t>Random Forest is less prone to overfitting and handles a large number of features and complex interactions between them.</a:t>
            </a:r>
          </a:p>
          <a:p>
            <a:pPr algn="ctr">
              <a:lnSpc>
                <a:spcPts val="3087"/>
              </a:lnSpc>
            </a:pPr>
            <a:r>
              <a:rPr lang="en-US" sz="1905">
                <a:solidFill>
                  <a:srgbClr val="000000"/>
                </a:solidFill>
                <a:latin typeface="Poppins Light"/>
                <a:ea typeface="Poppins Light"/>
                <a:cs typeface="Poppins Light"/>
                <a:sym typeface="Poppins Light"/>
              </a:rPr>
              <a:t>The dataset will be split into training and testing sets. The Random Forest model will be trained on the training set using a large number.</a:t>
            </a:r>
          </a:p>
        </p:txBody>
      </p:sp>
      <p:sp>
        <p:nvSpPr>
          <p:cNvPr id="19" name="TextBox 19"/>
          <p:cNvSpPr txBox="1"/>
          <p:nvPr/>
        </p:nvSpPr>
        <p:spPr>
          <a:xfrm>
            <a:off x="14289776" y="4677584"/>
            <a:ext cx="3037045" cy="5451195"/>
          </a:xfrm>
          <a:prstGeom prst="rect">
            <a:avLst/>
          </a:prstGeom>
        </p:spPr>
        <p:txBody>
          <a:bodyPr lIns="0" tIns="0" rIns="0" bIns="0" rtlCol="0" anchor="t">
            <a:spAutoFit/>
          </a:bodyPr>
          <a:lstStyle/>
          <a:p>
            <a:pPr algn="ctr">
              <a:lnSpc>
                <a:spcPts val="3094"/>
              </a:lnSpc>
            </a:pPr>
            <a:r>
              <a:rPr lang="en-US" sz="1910">
                <a:solidFill>
                  <a:srgbClr val="000000"/>
                </a:solidFill>
                <a:latin typeface="Poppins Light"/>
                <a:ea typeface="Poppins Light"/>
                <a:cs typeface="Poppins Light"/>
                <a:sym typeface="Poppins Light"/>
              </a:rPr>
              <a:t>Evaluation Metrics: Introduction to key evaluation metrics, such as accuracy, precision, recall, and F1 score, tailored for assessing the efficacy of RF-based Addictiondetection.</a:t>
            </a:r>
          </a:p>
          <a:p>
            <a:pPr algn="ctr">
              <a:lnSpc>
                <a:spcPts val="3094"/>
              </a:lnSpc>
            </a:pPr>
            <a:r>
              <a:rPr lang="en-US" sz="1910">
                <a:solidFill>
                  <a:srgbClr val="000000"/>
                </a:solidFill>
                <a:latin typeface="Poppins Light"/>
                <a:ea typeface="Poppins Light"/>
                <a:cs typeface="Poppins Light"/>
                <a:sym typeface="Poppins Light"/>
              </a:rPr>
              <a:t>For each student, the model will predict the likelihood of experiencing specific negative outcomes due to gadget addiction.</a:t>
            </a:r>
          </a:p>
        </p:txBody>
      </p:sp>
      <p:sp>
        <p:nvSpPr>
          <p:cNvPr id="20" name="TextBox 20"/>
          <p:cNvSpPr txBox="1"/>
          <p:nvPr/>
        </p:nvSpPr>
        <p:spPr>
          <a:xfrm>
            <a:off x="14207273" y="409050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000000"/>
                </a:solidFill>
                <a:latin typeface="Computer Says No"/>
                <a:ea typeface="Computer Says No"/>
                <a:cs typeface="Computer Says No"/>
                <a:sym typeface="Computer Says No"/>
              </a:rPr>
              <a:t>MODULE 4</a:t>
            </a:r>
          </a:p>
        </p:txBody>
      </p:sp>
      <p:sp>
        <p:nvSpPr>
          <p:cNvPr id="21" name="Freeform 21"/>
          <p:cNvSpPr/>
          <p:nvPr/>
        </p:nvSpPr>
        <p:spPr>
          <a:xfrm>
            <a:off x="1479479" y="1973847"/>
            <a:ext cx="1461470" cy="1849961"/>
          </a:xfrm>
          <a:custGeom>
            <a:avLst/>
            <a:gdLst/>
            <a:ahLst/>
            <a:cxnLst/>
            <a:rect l="l" t="t" r="r" b="b"/>
            <a:pathLst>
              <a:path w="1461470" h="1849961">
                <a:moveTo>
                  <a:pt x="0" y="0"/>
                </a:moveTo>
                <a:lnTo>
                  <a:pt x="1461470" y="0"/>
                </a:lnTo>
                <a:lnTo>
                  <a:pt x="1461470" y="1849962"/>
                </a:lnTo>
                <a:lnTo>
                  <a:pt x="0" y="1849962"/>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1028700" y="1699791"/>
            <a:ext cx="16446737" cy="8456987"/>
          </a:xfrm>
          <a:custGeom>
            <a:avLst/>
            <a:gdLst/>
            <a:ahLst/>
            <a:cxnLst/>
            <a:rect l="l" t="t" r="r" b="b"/>
            <a:pathLst>
              <a:path w="16446737" h="8456987">
                <a:moveTo>
                  <a:pt x="0" y="0"/>
                </a:moveTo>
                <a:lnTo>
                  <a:pt x="16446737" y="0"/>
                </a:lnTo>
                <a:lnTo>
                  <a:pt x="16446737" y="8456987"/>
                </a:lnTo>
                <a:lnTo>
                  <a:pt x="0" y="8456987"/>
                </a:lnTo>
                <a:lnTo>
                  <a:pt x="0" y="0"/>
                </a:lnTo>
                <a:close/>
              </a:path>
            </a:pathLst>
          </a:custGeom>
          <a:blipFill>
            <a:blip r:embed="rId4"/>
            <a:stretch>
              <a:fillRect/>
            </a:stretch>
          </a:blipFill>
        </p:spPr>
      </p:sp>
      <p:sp>
        <p:nvSpPr>
          <p:cNvPr id="5" name="TextBox 5"/>
          <p:cNvSpPr txBox="1"/>
          <p:nvPr/>
        </p:nvSpPr>
        <p:spPr>
          <a:xfrm>
            <a:off x="2509940" y="688657"/>
            <a:ext cx="12864707" cy="1175387"/>
          </a:xfrm>
          <a:prstGeom prst="rect">
            <a:avLst/>
          </a:prstGeom>
        </p:spPr>
        <p:txBody>
          <a:bodyPr lIns="0" tIns="0" rIns="0" bIns="0" rtlCol="0" anchor="t">
            <a:spAutoFit/>
          </a:bodyPr>
          <a:lstStyle/>
          <a:p>
            <a:pPr marL="0" lvl="0" indent="0" algn="ctr">
              <a:lnSpc>
                <a:spcPts val="7920"/>
              </a:lnSpc>
              <a:spcBef>
                <a:spcPct val="0"/>
              </a:spcBef>
            </a:pPr>
            <a:r>
              <a:rPr lang="en-US" sz="11000">
                <a:solidFill>
                  <a:srgbClr val="000000"/>
                </a:solidFill>
                <a:latin typeface="Computer Says No"/>
                <a:ea typeface="Computer Says No"/>
                <a:cs typeface="Computer Says No"/>
                <a:sym typeface="Computer Says No"/>
              </a:rPr>
              <a:t>SEQUENCE DIAGRAM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5471264" y="1651755"/>
            <a:ext cx="6942060" cy="8635245"/>
          </a:xfrm>
          <a:custGeom>
            <a:avLst/>
            <a:gdLst/>
            <a:ahLst/>
            <a:cxnLst/>
            <a:rect l="l" t="t" r="r" b="b"/>
            <a:pathLst>
              <a:path w="6942060" h="8635245">
                <a:moveTo>
                  <a:pt x="0" y="0"/>
                </a:moveTo>
                <a:lnTo>
                  <a:pt x="6942060" y="0"/>
                </a:lnTo>
                <a:lnTo>
                  <a:pt x="6942060" y="8635245"/>
                </a:lnTo>
                <a:lnTo>
                  <a:pt x="0" y="8635245"/>
                </a:lnTo>
                <a:lnTo>
                  <a:pt x="0" y="0"/>
                </a:lnTo>
                <a:close/>
              </a:path>
            </a:pathLst>
          </a:custGeom>
          <a:blipFill>
            <a:blip r:embed="rId4"/>
            <a:stretch>
              <a:fillRect/>
            </a:stretch>
          </a:blipFill>
        </p:spPr>
      </p:sp>
      <p:sp>
        <p:nvSpPr>
          <p:cNvPr id="5" name="TextBox 5"/>
          <p:cNvSpPr txBox="1"/>
          <p:nvPr/>
        </p:nvSpPr>
        <p:spPr>
          <a:xfrm>
            <a:off x="2509940" y="688657"/>
            <a:ext cx="12864707" cy="1175387"/>
          </a:xfrm>
          <a:prstGeom prst="rect">
            <a:avLst/>
          </a:prstGeom>
        </p:spPr>
        <p:txBody>
          <a:bodyPr lIns="0" tIns="0" rIns="0" bIns="0" rtlCol="0" anchor="t">
            <a:spAutoFit/>
          </a:bodyPr>
          <a:lstStyle/>
          <a:p>
            <a:pPr marL="0" lvl="0" indent="0" algn="ctr">
              <a:lnSpc>
                <a:spcPts val="7920"/>
              </a:lnSpc>
              <a:spcBef>
                <a:spcPct val="0"/>
              </a:spcBef>
            </a:pPr>
            <a:r>
              <a:rPr lang="en-US" sz="11000">
                <a:solidFill>
                  <a:srgbClr val="000000"/>
                </a:solidFill>
                <a:latin typeface="Computer Says No"/>
                <a:ea typeface="Computer Says No"/>
                <a:cs typeface="Computer Says No"/>
                <a:sym typeface="Computer Says No"/>
              </a:rPr>
              <a:t>ACTIVITY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3549686" y="1510603"/>
            <a:ext cx="11188628" cy="8587209"/>
          </a:xfrm>
          <a:custGeom>
            <a:avLst/>
            <a:gdLst/>
            <a:ahLst/>
            <a:cxnLst/>
            <a:rect l="l" t="t" r="r" b="b"/>
            <a:pathLst>
              <a:path w="11188628" h="8587209">
                <a:moveTo>
                  <a:pt x="0" y="0"/>
                </a:moveTo>
                <a:lnTo>
                  <a:pt x="11188628" y="0"/>
                </a:lnTo>
                <a:lnTo>
                  <a:pt x="11188628" y="8587209"/>
                </a:lnTo>
                <a:lnTo>
                  <a:pt x="0" y="8587209"/>
                </a:lnTo>
                <a:lnTo>
                  <a:pt x="0" y="0"/>
                </a:lnTo>
                <a:close/>
              </a:path>
            </a:pathLst>
          </a:custGeom>
          <a:blipFill>
            <a:blip r:embed="rId4"/>
            <a:stretch>
              <a:fillRect/>
            </a:stretch>
          </a:blipFill>
        </p:spPr>
      </p:sp>
      <p:sp>
        <p:nvSpPr>
          <p:cNvPr id="5" name="TextBox 5"/>
          <p:cNvSpPr txBox="1"/>
          <p:nvPr/>
        </p:nvSpPr>
        <p:spPr>
          <a:xfrm>
            <a:off x="2509940" y="688657"/>
            <a:ext cx="12864707" cy="1175387"/>
          </a:xfrm>
          <a:prstGeom prst="rect">
            <a:avLst/>
          </a:prstGeom>
        </p:spPr>
        <p:txBody>
          <a:bodyPr lIns="0" tIns="0" rIns="0" bIns="0" rtlCol="0" anchor="t">
            <a:spAutoFit/>
          </a:bodyPr>
          <a:lstStyle/>
          <a:p>
            <a:pPr marL="0" lvl="0" indent="0" algn="ctr">
              <a:lnSpc>
                <a:spcPts val="7920"/>
              </a:lnSpc>
              <a:spcBef>
                <a:spcPct val="0"/>
              </a:spcBef>
            </a:pPr>
            <a:r>
              <a:rPr lang="en-US" sz="11000">
                <a:solidFill>
                  <a:srgbClr val="000000"/>
                </a:solidFill>
                <a:latin typeface="Computer Says No"/>
                <a:ea typeface="Computer Says No"/>
                <a:cs typeface="Computer Says No"/>
                <a:sym typeface="Computer Says No"/>
              </a:rPr>
              <a:t>CLASS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4346370" y="1642622"/>
            <a:ext cx="9595259" cy="8644378"/>
          </a:xfrm>
          <a:custGeom>
            <a:avLst/>
            <a:gdLst/>
            <a:ahLst/>
            <a:cxnLst/>
            <a:rect l="l" t="t" r="r" b="b"/>
            <a:pathLst>
              <a:path w="9595259" h="8644378">
                <a:moveTo>
                  <a:pt x="0" y="0"/>
                </a:moveTo>
                <a:lnTo>
                  <a:pt x="9595260" y="0"/>
                </a:lnTo>
                <a:lnTo>
                  <a:pt x="9595260" y="8644378"/>
                </a:lnTo>
                <a:lnTo>
                  <a:pt x="0" y="8644378"/>
                </a:lnTo>
                <a:lnTo>
                  <a:pt x="0" y="0"/>
                </a:lnTo>
                <a:close/>
              </a:path>
            </a:pathLst>
          </a:custGeom>
          <a:blipFill>
            <a:blip r:embed="rId4"/>
            <a:stretch>
              <a:fillRect/>
            </a:stretch>
          </a:blipFill>
        </p:spPr>
      </p:sp>
      <p:sp>
        <p:nvSpPr>
          <p:cNvPr id="5" name="TextBox 5"/>
          <p:cNvSpPr txBox="1"/>
          <p:nvPr/>
        </p:nvSpPr>
        <p:spPr>
          <a:xfrm>
            <a:off x="2509940" y="688657"/>
            <a:ext cx="12864707" cy="1175387"/>
          </a:xfrm>
          <a:prstGeom prst="rect">
            <a:avLst/>
          </a:prstGeom>
        </p:spPr>
        <p:txBody>
          <a:bodyPr lIns="0" tIns="0" rIns="0" bIns="0" rtlCol="0" anchor="t">
            <a:spAutoFit/>
          </a:bodyPr>
          <a:lstStyle/>
          <a:p>
            <a:pPr marL="0" lvl="0" indent="0" algn="ctr">
              <a:lnSpc>
                <a:spcPts val="7920"/>
              </a:lnSpc>
              <a:spcBef>
                <a:spcPct val="0"/>
              </a:spcBef>
            </a:pPr>
            <a:r>
              <a:rPr lang="en-US" sz="11000">
                <a:solidFill>
                  <a:srgbClr val="000000"/>
                </a:solidFill>
                <a:latin typeface="Computer Says No"/>
                <a:ea typeface="Computer Says No"/>
                <a:cs typeface="Computer Says No"/>
                <a:sym typeface="Computer Says No"/>
              </a:rPr>
              <a:t>UML DIAGRAM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4"/>
            <a:stretch>
              <a:fillRect/>
            </a:stretch>
          </a:blipFill>
        </p:spPr>
      </p:sp>
      <p:sp>
        <p:nvSpPr>
          <p:cNvPr id="7" name="Freeform 7"/>
          <p:cNvSpPr/>
          <p:nvPr/>
        </p:nvSpPr>
        <p:spPr>
          <a:xfrm>
            <a:off x="13358946" y="5794048"/>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5"/>
            <a:stretch>
              <a:fillRect/>
            </a:stretch>
          </a:blipFill>
        </p:spPr>
      </p:sp>
      <p:sp>
        <p:nvSpPr>
          <p:cNvPr id="8" name="TextBox 8"/>
          <p:cNvSpPr txBox="1"/>
          <p:nvPr/>
        </p:nvSpPr>
        <p:spPr>
          <a:xfrm>
            <a:off x="7955599" y="801519"/>
            <a:ext cx="6867664" cy="797262"/>
          </a:xfrm>
          <a:prstGeom prst="rect">
            <a:avLst/>
          </a:prstGeom>
        </p:spPr>
        <p:txBody>
          <a:bodyPr lIns="0" tIns="0" rIns="0" bIns="0" rtlCol="0" anchor="t">
            <a:spAutoFit/>
          </a:bodyPr>
          <a:lstStyle/>
          <a:p>
            <a:pPr marL="0" lvl="0" indent="0" algn="l">
              <a:lnSpc>
                <a:spcPts val="5423"/>
              </a:lnSpc>
              <a:spcBef>
                <a:spcPct val="0"/>
              </a:spcBef>
            </a:pPr>
            <a:r>
              <a:rPr lang="en-US" sz="7532">
                <a:solidFill>
                  <a:srgbClr val="FFFFFF"/>
                </a:solidFill>
                <a:latin typeface="Computer Says No"/>
                <a:ea typeface="Computer Says No"/>
                <a:cs typeface="Computer Says No"/>
                <a:sym typeface="Computer Says No"/>
              </a:rPr>
              <a:t>ADVANTAGES</a:t>
            </a:r>
          </a:p>
        </p:txBody>
      </p:sp>
      <p:sp>
        <p:nvSpPr>
          <p:cNvPr id="9" name="TextBox 9"/>
          <p:cNvSpPr txBox="1"/>
          <p:nvPr/>
        </p:nvSpPr>
        <p:spPr>
          <a:xfrm>
            <a:off x="8315773" y="2066560"/>
            <a:ext cx="7149067" cy="670691"/>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HIGH ACCURACY AND ROBUSTNESS</a:t>
            </a:r>
          </a:p>
        </p:txBody>
      </p:sp>
      <p:sp>
        <p:nvSpPr>
          <p:cNvPr id="10" name="TextBox 10"/>
          <p:cNvSpPr txBox="1"/>
          <p:nvPr/>
        </p:nvSpPr>
        <p:spPr>
          <a:xfrm>
            <a:off x="8315773" y="2532759"/>
            <a:ext cx="8165369" cy="2135569"/>
          </a:xfrm>
          <a:prstGeom prst="rect">
            <a:avLst/>
          </a:prstGeom>
        </p:spPr>
        <p:txBody>
          <a:bodyPr lIns="0" tIns="0" rIns="0" bIns="0" rtlCol="0" anchor="t">
            <a:spAutoFit/>
          </a:bodyPr>
          <a:lstStyle/>
          <a:p>
            <a:pPr algn="just">
              <a:lnSpc>
                <a:spcPts val="3411"/>
              </a:lnSpc>
            </a:pPr>
            <a:endParaRPr/>
          </a:p>
          <a:p>
            <a:pPr algn="just">
              <a:lnSpc>
                <a:spcPts val="3411"/>
              </a:lnSpc>
            </a:pPr>
            <a:r>
              <a:rPr lang="en-US" sz="2105">
                <a:solidFill>
                  <a:srgbClr val="000000"/>
                </a:solidFill>
                <a:latin typeface="Poppins Light"/>
                <a:ea typeface="Poppins Light"/>
                <a:cs typeface="Poppins Light"/>
                <a:sym typeface="Poppins Light"/>
              </a:rPr>
              <a:t>Random Forest is an ensemble learning method that combines the predictions of multiple decision trees to produce a more accurate and stable result.</a:t>
            </a:r>
          </a:p>
          <a:p>
            <a:pPr algn="just">
              <a:lnSpc>
                <a:spcPts val="3411"/>
              </a:lnSpc>
            </a:pPr>
            <a:endParaRPr lang="en-US" sz="2105">
              <a:solidFill>
                <a:srgbClr val="000000"/>
              </a:solidFill>
              <a:latin typeface="Poppins Light"/>
              <a:ea typeface="Poppins Light"/>
              <a:cs typeface="Poppins Light"/>
              <a:sym typeface="Poppins Light"/>
            </a:endParaRPr>
          </a:p>
        </p:txBody>
      </p:sp>
      <p:sp>
        <p:nvSpPr>
          <p:cNvPr id="11" name="TextBox 11"/>
          <p:cNvSpPr txBox="1"/>
          <p:nvPr/>
        </p:nvSpPr>
        <p:spPr>
          <a:xfrm>
            <a:off x="8438825" y="4941505"/>
            <a:ext cx="7519363" cy="670691"/>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HANDLES COMPLEX INTERACTIONS</a:t>
            </a:r>
          </a:p>
        </p:txBody>
      </p:sp>
      <p:sp>
        <p:nvSpPr>
          <p:cNvPr id="12" name="TextBox 12"/>
          <p:cNvSpPr txBox="1"/>
          <p:nvPr/>
        </p:nvSpPr>
        <p:spPr>
          <a:xfrm>
            <a:off x="8438825" y="5660963"/>
            <a:ext cx="7427057" cy="1617028"/>
          </a:xfrm>
          <a:prstGeom prst="rect">
            <a:avLst/>
          </a:prstGeom>
        </p:spPr>
        <p:txBody>
          <a:bodyPr lIns="0" tIns="0" rIns="0" bIns="0" rtlCol="0" anchor="t">
            <a:spAutoFit/>
          </a:bodyPr>
          <a:lstStyle/>
          <a:p>
            <a:pPr algn="l">
              <a:lnSpc>
                <a:spcPts val="3249"/>
              </a:lnSpc>
            </a:pPr>
            <a:r>
              <a:rPr lang="en-US" sz="2005">
                <a:solidFill>
                  <a:srgbClr val="000000"/>
                </a:solidFill>
                <a:latin typeface="Poppins Light"/>
                <a:ea typeface="Poppins Light"/>
                <a:cs typeface="Poppins Light"/>
                <a:sym typeface="Poppins Light"/>
              </a:rPr>
              <a:t>Random Forest can effectively manage complex interactions between various factors, such as screen time, academic performance, sleep patterns, and mental health indicators. </a:t>
            </a:r>
          </a:p>
        </p:txBody>
      </p:sp>
      <p:sp>
        <p:nvSpPr>
          <p:cNvPr id="13" name="TextBox 13"/>
          <p:cNvSpPr txBox="1"/>
          <p:nvPr/>
        </p:nvSpPr>
        <p:spPr>
          <a:xfrm>
            <a:off x="8438825" y="7544691"/>
            <a:ext cx="4605796" cy="670691"/>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FEATURE IMPORTANCE</a:t>
            </a:r>
          </a:p>
        </p:txBody>
      </p:sp>
      <p:sp>
        <p:nvSpPr>
          <p:cNvPr id="14" name="TextBox 14"/>
          <p:cNvSpPr txBox="1"/>
          <p:nvPr/>
        </p:nvSpPr>
        <p:spPr>
          <a:xfrm>
            <a:off x="8429844" y="8120132"/>
            <a:ext cx="6393419" cy="1165161"/>
          </a:xfrm>
          <a:prstGeom prst="rect">
            <a:avLst/>
          </a:prstGeom>
        </p:spPr>
        <p:txBody>
          <a:bodyPr lIns="0" tIns="0" rIns="0" bIns="0" rtlCol="0" anchor="t">
            <a:spAutoFit/>
          </a:bodyPr>
          <a:lstStyle/>
          <a:p>
            <a:pPr algn="l">
              <a:lnSpc>
                <a:spcPts val="3087"/>
              </a:lnSpc>
            </a:pPr>
            <a:r>
              <a:rPr lang="en-US" sz="1905">
                <a:solidFill>
                  <a:srgbClr val="000000"/>
                </a:solidFill>
                <a:latin typeface="Poppins Light"/>
                <a:ea typeface="Poppins Light"/>
                <a:cs typeface="Poppins Light"/>
                <a:sym typeface="Poppins Light"/>
              </a:rPr>
              <a:t>One of the key advantages of Random Forest is its ability to rank features by importance. This helps in understanding which factors</a:t>
            </a:r>
          </a:p>
        </p:txBody>
      </p:sp>
      <p:sp>
        <p:nvSpPr>
          <p:cNvPr id="15" name="Freeform 15"/>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6" name="Freeform 16"/>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17" name="Freeform 17"/>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sp>
      <p:sp>
        <p:nvSpPr>
          <p:cNvPr id="18" name="Freeform 18"/>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3745842" y="1768530"/>
            <a:ext cx="13697049"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000000"/>
                </a:solidFill>
                <a:latin typeface="Computer Says No"/>
                <a:ea typeface="Computer Says No"/>
                <a:cs typeface="Computer Says No"/>
                <a:sym typeface="Computer Says No"/>
              </a:rPr>
              <a:t>HARDWARE/SOFTWARE REQUIREMENT</a:t>
            </a:r>
          </a:p>
        </p:txBody>
      </p:sp>
      <p:sp>
        <p:nvSpPr>
          <p:cNvPr id="5" name="TextBox 5"/>
          <p:cNvSpPr txBox="1"/>
          <p:nvPr/>
        </p:nvSpPr>
        <p:spPr>
          <a:xfrm>
            <a:off x="7984048" y="2856353"/>
            <a:ext cx="9275252" cy="7544906"/>
          </a:xfrm>
          <a:prstGeom prst="rect">
            <a:avLst/>
          </a:prstGeom>
        </p:spPr>
        <p:txBody>
          <a:bodyPr lIns="0" tIns="0" rIns="0" bIns="0" rtlCol="0" anchor="t">
            <a:spAutoFit/>
          </a:bodyPr>
          <a:lstStyle/>
          <a:p>
            <a:pPr algn="just">
              <a:lnSpc>
                <a:spcPts val="4594"/>
              </a:lnSpc>
            </a:pPr>
            <a:r>
              <a:rPr lang="en-US" sz="2836">
                <a:solidFill>
                  <a:srgbClr val="000000"/>
                </a:solidFill>
                <a:latin typeface="Poppins Bold"/>
                <a:ea typeface="Poppins Bold"/>
                <a:cs typeface="Poppins Bold"/>
                <a:sym typeface="Poppins Bold"/>
              </a:rPr>
              <a:t>HARDWARE REQUIREMENTS: </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System : Pentium i3 Processor.</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Hard Disk : 20 GB.</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Monitor : 15’’ LED</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Input Devices : Keyboard, Mouse</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Ram : 4 GB</a:t>
            </a:r>
          </a:p>
          <a:p>
            <a:pPr algn="just">
              <a:lnSpc>
                <a:spcPts val="4594"/>
              </a:lnSpc>
            </a:pPr>
            <a:r>
              <a:rPr lang="en-US" sz="2836">
                <a:solidFill>
                  <a:srgbClr val="000000"/>
                </a:solidFill>
                <a:latin typeface="Poppins Bold"/>
                <a:ea typeface="Poppins Bold"/>
                <a:cs typeface="Poppins Bold"/>
                <a:sym typeface="Poppins Bold"/>
              </a:rPr>
              <a:t>SOFTWARE REQUIREMENTS: </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Operating system : Windows 10 Pro, MAC OS</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Coding Language : Python 3.10.9, HTML, CSS,JS</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Web Framework : Flask</a:t>
            </a:r>
          </a:p>
          <a:p>
            <a:pPr algn="just">
              <a:lnSpc>
                <a:spcPts val="4594"/>
              </a:lnSpc>
            </a:pPr>
            <a:endParaRPr lang="en-US" sz="2836">
              <a:solidFill>
                <a:srgbClr val="000000"/>
              </a:solidFill>
              <a:latin typeface="Poppins Light"/>
              <a:ea typeface="Poppins Light"/>
              <a:cs typeface="Poppins Light"/>
              <a:sym typeface="Poppins Light"/>
            </a:endParaRPr>
          </a:p>
          <a:p>
            <a:pPr algn="just">
              <a:lnSpc>
                <a:spcPts val="4594"/>
              </a:lnSpc>
            </a:pPr>
            <a:endParaRPr lang="en-US" sz="2836">
              <a:solidFill>
                <a:srgbClr val="000000"/>
              </a:solidFill>
              <a:latin typeface="Poppins Light"/>
              <a:ea typeface="Poppins Light"/>
              <a:cs typeface="Poppins Light"/>
              <a:sym typeface="Poppins Light"/>
            </a:endParaRPr>
          </a:p>
          <a:p>
            <a:pPr algn="just">
              <a:lnSpc>
                <a:spcPts val="4594"/>
              </a:lnSpc>
            </a:pPr>
            <a:endParaRPr lang="en-US" sz="2836">
              <a:solidFill>
                <a:srgbClr val="000000"/>
              </a:solidFill>
              <a:latin typeface="Poppins Light"/>
              <a:ea typeface="Poppins Light"/>
              <a:cs typeface="Poppins Light"/>
              <a:sym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TextBox 2"/>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000000"/>
                </a:solidFill>
                <a:latin typeface="Computer Says No"/>
                <a:ea typeface="Computer Says No"/>
                <a:cs typeface="Computer Says No"/>
                <a:sym typeface="Computer Says No"/>
              </a:rPr>
              <a:t>CONCLUSION</a:t>
            </a:r>
          </a:p>
        </p:txBody>
      </p:sp>
      <p:sp>
        <p:nvSpPr>
          <p:cNvPr id="3" name="TextBox 3"/>
          <p:cNvSpPr txBox="1"/>
          <p:nvPr/>
        </p:nvSpPr>
        <p:spPr>
          <a:xfrm>
            <a:off x="1028700" y="2938835"/>
            <a:ext cx="15087979" cy="5937587"/>
          </a:xfrm>
          <a:prstGeom prst="rect">
            <a:avLst/>
          </a:prstGeom>
        </p:spPr>
        <p:txBody>
          <a:bodyPr lIns="0" tIns="0" rIns="0" bIns="0" rtlCol="0" anchor="t">
            <a:spAutoFit/>
          </a:bodyPr>
          <a:lstStyle/>
          <a:p>
            <a:pPr marL="658610" lvl="1" indent="-329305" algn="just">
              <a:lnSpc>
                <a:spcPts val="4270"/>
              </a:lnSpc>
              <a:buFont typeface="Arial"/>
              <a:buChar char="•"/>
            </a:pPr>
            <a:r>
              <a:rPr lang="en-US" sz="3050">
                <a:solidFill>
                  <a:srgbClr val="000000"/>
                </a:solidFill>
                <a:latin typeface="Poppins Light"/>
                <a:ea typeface="Poppins Light"/>
                <a:cs typeface="Poppins Light"/>
                <a:sym typeface="Poppins Light"/>
              </a:rPr>
              <a:t>The project demonstrates the potential of using machine learning, specifically the Random Forest algorithm, to predict the impact of electronic gadget addiction on students' lives. </a:t>
            </a:r>
          </a:p>
          <a:p>
            <a:pPr marL="658610" lvl="1" indent="-329305" algn="just">
              <a:lnSpc>
                <a:spcPts val="4270"/>
              </a:lnSpc>
              <a:buFont typeface="Arial"/>
              <a:buChar char="•"/>
            </a:pPr>
            <a:r>
              <a:rPr lang="en-US" sz="3050">
                <a:solidFill>
                  <a:srgbClr val="000000"/>
                </a:solidFill>
                <a:latin typeface="Poppins Light"/>
                <a:ea typeface="Poppins Light"/>
                <a:cs typeface="Poppins Light"/>
                <a:sym typeface="Poppins Light"/>
              </a:rPr>
              <a:t>By analyzing a diverse set of factors including screen time, academic performance, sleep patterns, and social interactions, the Random Forest model provides valuable insights into how excessive gadget use can affect various aspects of a student's well-being.</a:t>
            </a:r>
          </a:p>
          <a:p>
            <a:pPr marL="658610" lvl="1" indent="-329305" algn="just">
              <a:lnSpc>
                <a:spcPts val="4270"/>
              </a:lnSpc>
              <a:buFont typeface="Arial"/>
              <a:buChar char="•"/>
            </a:pPr>
            <a:r>
              <a:rPr lang="en-US" sz="3050">
                <a:solidFill>
                  <a:srgbClr val="000000"/>
                </a:solidFill>
                <a:latin typeface="Poppins Light"/>
                <a:ea typeface="Poppins Light"/>
                <a:cs typeface="Poppins Light"/>
                <a:sym typeface="Poppins Light"/>
              </a:rPr>
              <a:t>This predictive approach not only enhances our ability to identify students at risk but also supports proactive intervention strategies. </a:t>
            </a:r>
          </a:p>
          <a:p>
            <a:pPr marL="658610" lvl="1" indent="-329305" algn="just">
              <a:lnSpc>
                <a:spcPts val="4270"/>
              </a:lnSpc>
              <a:buFont typeface="Arial"/>
              <a:buChar char="•"/>
            </a:pPr>
            <a:r>
              <a:rPr lang="en-US" sz="3050">
                <a:solidFill>
                  <a:srgbClr val="000000"/>
                </a:solidFill>
                <a:latin typeface="Poppins Light"/>
                <a:ea typeface="Poppins Light"/>
                <a:cs typeface="Poppins Light"/>
                <a:sym typeface="Poppins Light"/>
              </a:rPr>
              <a:t>In conclusion, this project represents a significant step forward in managing the challenges of gadget addiction.</a:t>
            </a:r>
          </a:p>
        </p:txBody>
      </p:sp>
      <p:sp>
        <p:nvSpPr>
          <p:cNvPr id="4" name="Freeform 4"/>
          <p:cNvSpPr/>
          <p:nvPr/>
        </p:nvSpPr>
        <p:spPr>
          <a:xfrm>
            <a:off x="15378723" y="292361"/>
            <a:ext cx="2566384" cy="3558245"/>
          </a:xfrm>
          <a:custGeom>
            <a:avLst/>
            <a:gdLst/>
            <a:ahLst/>
            <a:cxnLst/>
            <a:rect l="l" t="t" r="r" b="b"/>
            <a:pathLst>
              <a:path w="2566384" h="3558245">
                <a:moveTo>
                  <a:pt x="0" y="0"/>
                </a:moveTo>
                <a:lnTo>
                  <a:pt x="2566384" y="0"/>
                </a:lnTo>
                <a:lnTo>
                  <a:pt x="2566384" y="3558245"/>
                </a:lnTo>
                <a:lnTo>
                  <a:pt x="0" y="3558245"/>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0499474" y="250389"/>
            <a:ext cx="8551449" cy="6896330"/>
          </a:xfrm>
          <a:custGeom>
            <a:avLst/>
            <a:gdLst/>
            <a:ahLst/>
            <a:cxnLst/>
            <a:rect l="l" t="t" r="r" b="b"/>
            <a:pathLst>
              <a:path w="8551449" h="6896330">
                <a:moveTo>
                  <a:pt x="0" y="0"/>
                </a:moveTo>
                <a:lnTo>
                  <a:pt x="8551449" y="0"/>
                </a:lnTo>
                <a:lnTo>
                  <a:pt x="8551449" y="6896329"/>
                </a:lnTo>
                <a:lnTo>
                  <a:pt x="0" y="6896329"/>
                </a:lnTo>
                <a:lnTo>
                  <a:pt x="0" y="0"/>
                </a:lnTo>
                <a:close/>
              </a:path>
            </a:pathLst>
          </a:custGeom>
          <a:blipFill>
            <a:blip r:embed="rId2"/>
            <a:stretch>
              <a:fillRect/>
            </a:stretch>
          </a:blipFill>
        </p:spPr>
      </p:sp>
      <p:sp>
        <p:nvSpPr>
          <p:cNvPr id="3" name="TextBox 3"/>
          <p:cNvSpPr txBox="1"/>
          <p:nvPr/>
        </p:nvSpPr>
        <p:spPr>
          <a:xfrm>
            <a:off x="2149490"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000000"/>
                </a:solidFill>
                <a:latin typeface="Computer Says No"/>
                <a:ea typeface="Computer Says No"/>
                <a:cs typeface="Computer Says No"/>
                <a:sym typeface="Computer Says No"/>
              </a:rPr>
              <a:t>REFERENCE</a:t>
            </a:r>
          </a:p>
        </p:txBody>
      </p:sp>
      <p:sp>
        <p:nvSpPr>
          <p:cNvPr id="4" name="TextBox 4"/>
          <p:cNvSpPr txBox="1"/>
          <p:nvPr/>
        </p:nvSpPr>
        <p:spPr>
          <a:xfrm>
            <a:off x="471251" y="2938835"/>
            <a:ext cx="17288428" cy="6453428"/>
          </a:xfrm>
          <a:prstGeom prst="rect">
            <a:avLst/>
          </a:prstGeom>
        </p:spPr>
        <p:txBody>
          <a:bodyPr lIns="0" tIns="0" rIns="0" bIns="0" rtlCol="0" anchor="t">
            <a:spAutoFit/>
          </a:bodyPr>
          <a:lstStyle/>
          <a:p>
            <a:pPr algn="just">
              <a:lnSpc>
                <a:spcPts val="3924"/>
              </a:lnSpc>
            </a:pPr>
            <a:r>
              <a:rPr lang="en-US" sz="2803">
                <a:solidFill>
                  <a:srgbClr val="000000"/>
                </a:solidFill>
                <a:latin typeface="Poppins Light"/>
                <a:ea typeface="Poppins Light"/>
                <a:cs typeface="Poppins Light"/>
                <a:sym typeface="Poppins Light"/>
              </a:rPr>
              <a:t>[1] Zhiqing Guo, Gaobo Yang, Jiyou Chen, Xingming Sun (2021) “Fake face detection via adaptive manipulation traces extraction network” in Computer Vision and Image Understanding-Volume 204. </a:t>
            </a:r>
          </a:p>
          <a:p>
            <a:pPr algn="just">
              <a:lnSpc>
                <a:spcPts val="3924"/>
              </a:lnSpc>
            </a:pPr>
            <a:r>
              <a:rPr lang="en-US" sz="2803">
                <a:solidFill>
                  <a:srgbClr val="000000"/>
                </a:solidFill>
                <a:latin typeface="Poppins Light"/>
                <a:ea typeface="Poppins Light"/>
                <a:cs typeface="Poppins Light"/>
                <a:sym typeface="Poppins Light"/>
              </a:rPr>
              <a:t>[2] Belhassen Bayar and Matthew C. Stamm (2016) “A Deep Learning Approach to Universal Image Manipulation Detection Using a New Convolutional Layer” in IH &amp; MM Sec '16: Proceedings of the 4th ACM Workshop on Information Hiding and Multimedia Security.</a:t>
            </a:r>
          </a:p>
          <a:p>
            <a:pPr algn="just">
              <a:lnSpc>
                <a:spcPts val="3924"/>
              </a:lnSpc>
            </a:pPr>
            <a:r>
              <a:rPr lang="en-US" sz="2803">
                <a:solidFill>
                  <a:srgbClr val="000000"/>
                </a:solidFill>
                <a:latin typeface="Poppins Light"/>
                <a:ea typeface="Poppins Light"/>
                <a:cs typeface="Poppins Light"/>
                <a:sym typeface="Poppins Light"/>
              </a:rPr>
              <a:t> [3] Richard Zhang et al., (2018), “Making Convolutional Neural Networks Shift-Invariant Again” in ICML 2019.</a:t>
            </a:r>
          </a:p>
          <a:p>
            <a:pPr algn="just">
              <a:lnSpc>
                <a:spcPts val="3924"/>
              </a:lnSpc>
            </a:pPr>
            <a:r>
              <a:rPr lang="en-US" sz="2803">
                <a:solidFill>
                  <a:srgbClr val="000000"/>
                </a:solidFill>
                <a:latin typeface="Poppins Light"/>
                <a:ea typeface="Poppins Light"/>
                <a:cs typeface="Poppins Light"/>
                <a:sym typeface="Poppins Light"/>
              </a:rPr>
              <a:t> [4] Sheng-Yu Wang, Oliver Wang, Richard Zhang, Andrew Owens, and Alexei A Efros. CNN-generated images are surprisingly easy to spot...for now. In IEEE Conference on Computer Vision and Pattern Recognition, 2020. </a:t>
            </a:r>
          </a:p>
          <a:p>
            <a:pPr algn="just">
              <a:lnSpc>
                <a:spcPts val="3924"/>
              </a:lnSpc>
            </a:pPr>
            <a:r>
              <a:rPr lang="en-US" sz="2803">
                <a:solidFill>
                  <a:srgbClr val="000000"/>
                </a:solidFill>
                <a:latin typeface="Poppins Light"/>
                <a:ea typeface="Poppins Light"/>
                <a:cs typeface="Poppins Light"/>
                <a:sym typeface="Poppins Light"/>
              </a:rPr>
              <a:t>[5] Carlini, N. and Farid, H. (2020) “Evading deep-fake-image detectors with white-and black-box attacks” in IEEE Conference on Computer Vision and Pattern Recognition (CVPR) Workshops.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3910532" y="184800"/>
            <a:ext cx="4377468" cy="3530216"/>
          </a:xfrm>
          <a:custGeom>
            <a:avLst/>
            <a:gdLst/>
            <a:ahLst/>
            <a:cxnLst/>
            <a:rect l="l" t="t" r="r" b="b"/>
            <a:pathLst>
              <a:path w="4377468" h="3530216">
                <a:moveTo>
                  <a:pt x="0" y="0"/>
                </a:moveTo>
                <a:lnTo>
                  <a:pt x="4377468" y="0"/>
                </a:lnTo>
                <a:lnTo>
                  <a:pt x="4377468" y="3530216"/>
                </a:lnTo>
                <a:lnTo>
                  <a:pt x="0" y="3530216"/>
                </a:lnTo>
                <a:lnTo>
                  <a:pt x="0" y="0"/>
                </a:lnTo>
                <a:close/>
              </a:path>
            </a:pathLst>
          </a:custGeom>
          <a:blipFill>
            <a:blip r:embed="rId2"/>
            <a:stretch>
              <a:fillRect/>
            </a:stretch>
          </a:blipFill>
        </p:spPr>
      </p:sp>
      <p:sp>
        <p:nvSpPr>
          <p:cNvPr id="3" name="TextBox 3"/>
          <p:cNvSpPr txBox="1"/>
          <p:nvPr/>
        </p:nvSpPr>
        <p:spPr>
          <a:xfrm>
            <a:off x="641602" y="1515458"/>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000000"/>
                </a:solidFill>
                <a:latin typeface="Computer Says No"/>
                <a:ea typeface="Computer Says No"/>
                <a:cs typeface="Computer Says No"/>
                <a:sym typeface="Computer Says No"/>
              </a:rPr>
              <a:t>ABTSRACT</a:t>
            </a:r>
          </a:p>
        </p:txBody>
      </p:sp>
      <p:sp>
        <p:nvSpPr>
          <p:cNvPr id="4" name="TextBox 4"/>
          <p:cNvSpPr txBox="1"/>
          <p:nvPr/>
        </p:nvSpPr>
        <p:spPr>
          <a:xfrm>
            <a:off x="1428570" y="2936809"/>
            <a:ext cx="16036721" cy="2491028"/>
          </a:xfrm>
          <a:prstGeom prst="rect">
            <a:avLst/>
          </a:prstGeom>
        </p:spPr>
        <p:txBody>
          <a:bodyPr lIns="0" tIns="0" rIns="0" bIns="0" rtlCol="0" anchor="t">
            <a:spAutoFit/>
          </a:bodyPr>
          <a:lstStyle/>
          <a:p>
            <a:pPr marL="605177" lvl="1" indent="-302588" algn="just">
              <a:lnSpc>
                <a:spcPts val="3924"/>
              </a:lnSpc>
              <a:buFont typeface="Arial"/>
              <a:buChar char="•"/>
            </a:pPr>
            <a:r>
              <a:rPr lang="en-US" sz="2803">
                <a:solidFill>
                  <a:srgbClr val="000000"/>
                </a:solidFill>
                <a:latin typeface="Poppins Light"/>
                <a:ea typeface="Poppins Light"/>
                <a:cs typeface="Poppins Light"/>
                <a:sym typeface="Poppins Light"/>
              </a:rPr>
              <a:t>The widespread use of electronic gadgets among students has raised concerns about the potential negative impacts on their academic performance, mental health, and overall well-being. </a:t>
            </a:r>
          </a:p>
          <a:p>
            <a:pPr marL="605177" lvl="1" indent="-302588" algn="just">
              <a:lnSpc>
                <a:spcPts val="3924"/>
              </a:lnSpc>
              <a:buFont typeface="Arial"/>
              <a:buChar char="•"/>
            </a:pPr>
            <a:r>
              <a:rPr lang="en-US" sz="2803">
                <a:solidFill>
                  <a:srgbClr val="000000"/>
                </a:solidFill>
                <a:latin typeface="Poppins Light"/>
                <a:ea typeface="Poppins Light"/>
                <a:cs typeface="Poppins Light"/>
                <a:sym typeface="Poppins Light"/>
              </a:rPr>
              <a:t>This project aims to develop a predictive model using machine learning to analyze and forecast the effects of gadget addiction on students' lives. </a:t>
            </a:r>
          </a:p>
        </p:txBody>
      </p:sp>
      <p:sp>
        <p:nvSpPr>
          <p:cNvPr id="5" name="TextBox 5"/>
          <p:cNvSpPr txBox="1"/>
          <p:nvPr/>
        </p:nvSpPr>
        <p:spPr>
          <a:xfrm>
            <a:off x="1256185" y="5507651"/>
            <a:ext cx="16209106" cy="4967605"/>
          </a:xfrm>
          <a:prstGeom prst="rect">
            <a:avLst/>
          </a:prstGeom>
        </p:spPr>
        <p:txBody>
          <a:bodyPr lIns="0" tIns="0" rIns="0" bIns="0" rtlCol="0" anchor="t">
            <a:spAutoFit/>
          </a:bodyPr>
          <a:lstStyle/>
          <a:p>
            <a:pPr marL="604521" lvl="1" indent="-302261" algn="just">
              <a:lnSpc>
                <a:spcPts val="3920"/>
              </a:lnSpc>
              <a:buFont typeface="Arial"/>
              <a:buChar char="•"/>
            </a:pPr>
            <a:r>
              <a:rPr lang="en-US" sz="2800">
                <a:solidFill>
                  <a:srgbClr val="000000"/>
                </a:solidFill>
                <a:latin typeface="Poppins"/>
                <a:ea typeface="Poppins"/>
                <a:cs typeface="Poppins"/>
                <a:sym typeface="Poppins"/>
              </a:rPr>
              <a:t>By leveraging data such as screen time, academic records, sleep patterns, and social interactions, we explore the correlations and patterns that link excessive gadget use to adverse outcomes.</a:t>
            </a:r>
          </a:p>
          <a:p>
            <a:pPr marL="604521" lvl="1" indent="-302261" algn="just">
              <a:lnSpc>
                <a:spcPts val="3920"/>
              </a:lnSpc>
              <a:buFont typeface="Arial"/>
              <a:buChar char="•"/>
            </a:pPr>
            <a:r>
              <a:rPr lang="en-US" sz="2800">
                <a:solidFill>
                  <a:srgbClr val="000000"/>
                </a:solidFill>
                <a:latin typeface="Poppins"/>
                <a:ea typeface="Poppins"/>
                <a:cs typeface="Poppins"/>
                <a:sym typeface="Poppins"/>
              </a:rPr>
              <a:t>The project employs machine learning techniques, including random Forest, to build models capable of predicting the likelihood and severity of addiction-related consequences. </a:t>
            </a:r>
          </a:p>
          <a:p>
            <a:pPr marL="604521" lvl="1" indent="-302261" algn="just">
              <a:lnSpc>
                <a:spcPts val="3920"/>
              </a:lnSpc>
              <a:buFont typeface="Arial"/>
              <a:buChar char="•"/>
            </a:pPr>
            <a:r>
              <a:rPr lang="en-US" sz="2800">
                <a:solidFill>
                  <a:srgbClr val="000000"/>
                </a:solidFill>
                <a:latin typeface="Poppins"/>
                <a:ea typeface="Poppins"/>
                <a:cs typeface="Poppins"/>
                <a:sym typeface="Poppins"/>
              </a:rPr>
              <a:t>Our findings indicate that certain behavioral and academic indicators can reliably predict the impact of gadget addiction, offering an accuracy rate of over 97% with the most sophisticated models.</a:t>
            </a:r>
          </a:p>
          <a:p>
            <a:pPr algn="just">
              <a:lnSpc>
                <a:spcPts val="3920"/>
              </a:lnSpc>
            </a:pPr>
            <a:endParaRPr lang="en-US" sz="2800">
              <a:solidFill>
                <a:srgbClr val="000000"/>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2"/>
            <a:stretch>
              <a:fillRect/>
            </a:stretch>
          </a:blipFill>
        </p:spPr>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4"/>
            <a:stretch>
              <a:fillRect/>
            </a:stretch>
          </a:blipFill>
        </p:spPr>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5"/>
            <a:stretch>
              <a:fillRect/>
            </a:stretch>
          </a:blipFill>
        </p:spPr>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6"/>
            <a:stretch>
              <a:fillRect/>
            </a:stretch>
          </a:blipFill>
        </p:spPr>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7"/>
            <a:stretch>
              <a:fillRect/>
            </a:stretch>
          </a:blipFill>
        </p:spPr>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8"/>
            <a:stretch>
              <a:fillRect/>
            </a:stretch>
          </a:blipFill>
        </p:spPr>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10"/>
            <a:stretch>
              <a:fillRect/>
            </a:stretch>
          </a:blipFill>
        </p:spPr>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1"/>
            <a:stretch>
              <a:fillRect/>
            </a:stretch>
          </a:blipFill>
        </p:spPr>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2"/>
            <a:stretch>
              <a:fillRect/>
            </a:stretch>
          </a:blipFill>
        </p:spPr>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3"/>
            <a:stretch>
              <a:fillRect/>
            </a:stretch>
          </a:blipFill>
        </p:spPr>
      </p:sp>
      <p:sp>
        <p:nvSpPr>
          <p:cNvPr id="14" name="TextBox 14"/>
          <p:cNvSpPr txBox="1"/>
          <p:nvPr/>
        </p:nvSpPr>
        <p:spPr>
          <a:xfrm>
            <a:off x="4865985" y="2332136"/>
            <a:ext cx="8556030" cy="1172012"/>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000000"/>
                </a:solidFill>
                <a:latin typeface="Computer Says No"/>
                <a:ea typeface="Computer Says No"/>
                <a:cs typeface="Computer Says No"/>
                <a:sym typeface="Computer Says No"/>
              </a:rPr>
              <a:t>RESOURCES</a:t>
            </a: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4"/>
            <a:stretch>
              <a:fillRect/>
            </a:stretch>
          </a:blipFill>
        </p:spPr>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000000"/>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334404" y="6329879"/>
            <a:ext cx="4376488" cy="3504051"/>
          </a:xfrm>
          <a:custGeom>
            <a:avLst/>
            <a:gdLst/>
            <a:ahLst/>
            <a:cxnLst/>
            <a:rect l="l" t="t" r="r" b="b"/>
            <a:pathLst>
              <a:path w="4376488" h="3504051">
                <a:moveTo>
                  <a:pt x="0" y="0"/>
                </a:moveTo>
                <a:lnTo>
                  <a:pt x="4376488" y="0"/>
                </a:lnTo>
                <a:lnTo>
                  <a:pt x="4376488" y="3504051"/>
                </a:lnTo>
                <a:lnTo>
                  <a:pt x="0" y="3504051"/>
                </a:lnTo>
                <a:lnTo>
                  <a:pt x="0" y="0"/>
                </a:lnTo>
                <a:close/>
              </a:path>
            </a:pathLst>
          </a:custGeom>
          <a:blipFill>
            <a:blip r:embed="rId2"/>
            <a:stretch>
              <a:fillRect/>
            </a:stretch>
          </a:blipFill>
        </p:spPr>
      </p:sp>
      <p:grpSp>
        <p:nvGrpSpPr>
          <p:cNvPr id="3" name="Group 3"/>
          <p:cNvGrpSpPr/>
          <p:nvPr/>
        </p:nvGrpSpPr>
        <p:grpSpPr>
          <a:xfrm>
            <a:off x="7984048" y="2999228"/>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000000"/>
                  </a:solidFill>
                  <a:latin typeface="Poppins Light"/>
                  <a:ea typeface="Poppins Light"/>
                  <a:cs typeface="Poppins Light"/>
                  <a:sym typeface="Poppins Light"/>
                </a:rPr>
                <a:t>INTRODUCTION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000000"/>
                </a:solidFill>
                <a:latin typeface="Computer Says No"/>
                <a:ea typeface="Computer Says No"/>
                <a:cs typeface="Computer Says No"/>
                <a:sym typeface="Computer Says No"/>
              </a:rPr>
              <a:t>GADGET ADDICTION</a:t>
            </a:r>
          </a:p>
        </p:txBody>
      </p:sp>
      <p:sp>
        <p:nvSpPr>
          <p:cNvPr id="8" name="TextBox 8"/>
          <p:cNvSpPr txBox="1"/>
          <p:nvPr/>
        </p:nvSpPr>
        <p:spPr>
          <a:xfrm>
            <a:off x="4710892" y="4080679"/>
            <a:ext cx="12846180" cy="5220806"/>
          </a:xfrm>
          <a:prstGeom prst="rect">
            <a:avLst/>
          </a:prstGeom>
        </p:spPr>
        <p:txBody>
          <a:bodyPr lIns="0" tIns="0" rIns="0" bIns="0" rtlCol="0" anchor="t">
            <a:spAutoFit/>
          </a:bodyPr>
          <a:lstStyle/>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Electronic gadget addiction refers to an excessive and compulsive use of electronic devices such as smartphones, tablets, laptops, gaming consoles, and other digital devices, to the point where it negatively impacts an individual's daily life. </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This addiction is characterized by a dependency on gadgets for activities such as gaming, social media, communication, entertainment, and even work, often leading to negative consequences on mental, physical, and social well-being.</a:t>
            </a:r>
          </a:p>
          <a:p>
            <a:pPr marL="612381" lvl="1" indent="-306190" algn="just">
              <a:lnSpc>
                <a:spcPts val="4594"/>
              </a:lnSpc>
              <a:buFont typeface="Arial"/>
              <a:buChar char="•"/>
            </a:pPr>
            <a:r>
              <a:rPr lang="en-US" sz="2836">
                <a:solidFill>
                  <a:srgbClr val="000000"/>
                </a:solidFill>
                <a:latin typeface="Poppins Light"/>
                <a:ea typeface="Poppins Light"/>
                <a:cs typeface="Poppins Light"/>
                <a:sym typeface="Poppins Light"/>
              </a:rPr>
              <a:t>Key Characteristics of Electronic Gadget Addiction: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15457326" y="419100"/>
            <a:ext cx="2380785" cy="2760330"/>
          </a:xfrm>
          <a:custGeom>
            <a:avLst/>
            <a:gdLst/>
            <a:ahLst/>
            <a:cxnLst/>
            <a:rect l="l" t="t" r="r" b="b"/>
            <a:pathLst>
              <a:path w="2380785" h="2760330">
                <a:moveTo>
                  <a:pt x="0" y="0"/>
                </a:moveTo>
                <a:lnTo>
                  <a:pt x="2380785" y="0"/>
                </a:lnTo>
                <a:lnTo>
                  <a:pt x="2380785" y="2760330"/>
                </a:lnTo>
                <a:lnTo>
                  <a:pt x="0" y="2760330"/>
                </a:lnTo>
                <a:lnTo>
                  <a:pt x="0" y="0"/>
                </a:lnTo>
                <a:close/>
              </a:path>
            </a:pathLst>
          </a:custGeom>
          <a:blipFill>
            <a:blip r:embed="rId2"/>
            <a:stretch>
              <a:fillRect/>
            </a:stretch>
          </a:blipFill>
        </p:spPr>
      </p:sp>
      <p:sp>
        <p:nvSpPr>
          <p:cNvPr id="3" name="TextBox 3"/>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000000"/>
                </a:solidFill>
                <a:latin typeface="Computer Says No"/>
                <a:ea typeface="Computer Says No"/>
                <a:cs typeface="Computer Says No"/>
                <a:sym typeface="Computer Says No"/>
              </a:rPr>
              <a:t>EXISTING SYSTEM</a:t>
            </a:r>
          </a:p>
        </p:txBody>
      </p:sp>
      <p:sp>
        <p:nvSpPr>
          <p:cNvPr id="4" name="TextBox 4"/>
          <p:cNvSpPr txBox="1"/>
          <p:nvPr/>
        </p:nvSpPr>
        <p:spPr>
          <a:xfrm>
            <a:off x="1972487" y="2936809"/>
            <a:ext cx="13759616" cy="8929928"/>
          </a:xfrm>
          <a:prstGeom prst="rect">
            <a:avLst/>
          </a:prstGeom>
        </p:spPr>
        <p:txBody>
          <a:bodyPr lIns="0" tIns="0" rIns="0" bIns="0" rtlCol="0" anchor="t">
            <a:spAutoFit/>
          </a:bodyPr>
          <a:lstStyle/>
          <a:p>
            <a:pPr algn="just">
              <a:lnSpc>
                <a:spcPts val="3924"/>
              </a:lnSpc>
            </a:pPr>
            <a:r>
              <a:rPr lang="en-US" sz="2803">
                <a:solidFill>
                  <a:srgbClr val="000000"/>
                </a:solidFill>
                <a:latin typeface="Poppins Bold"/>
                <a:ea typeface="Poppins Bold"/>
                <a:cs typeface="Poppins Bold"/>
                <a:sym typeface="Poppins Bold"/>
              </a:rPr>
              <a:t>Manual Surveys and Questionnaires</a:t>
            </a:r>
          </a:p>
          <a:p>
            <a:pPr marL="605177" lvl="1" indent="-302588" algn="just">
              <a:lnSpc>
                <a:spcPts val="3924"/>
              </a:lnSpc>
              <a:buFont typeface="Arial"/>
              <a:buChar char="•"/>
            </a:pPr>
            <a:r>
              <a:rPr lang="en-US" sz="2803">
                <a:solidFill>
                  <a:srgbClr val="000000"/>
                </a:solidFill>
                <a:latin typeface="Poppins Light"/>
                <a:ea typeface="Poppins Light"/>
                <a:cs typeface="Poppins Light"/>
                <a:sym typeface="Poppins Light"/>
              </a:rPr>
              <a:t>Traditional methods involve surveys and questionnaires where students self-report their gadget usage, academic performance, and well-being. These surveys are often conducted by schools, researchers, or mental health professionals.</a:t>
            </a:r>
          </a:p>
          <a:p>
            <a:pPr algn="just">
              <a:lnSpc>
                <a:spcPts val="3924"/>
              </a:lnSpc>
            </a:pPr>
            <a:r>
              <a:rPr lang="en-US" sz="2803">
                <a:solidFill>
                  <a:srgbClr val="000000"/>
                </a:solidFill>
                <a:latin typeface="Poppins Light"/>
                <a:ea typeface="Poppins Light"/>
                <a:cs typeface="Poppins Light"/>
                <a:sym typeface="Poppins Light"/>
              </a:rPr>
              <a:t>B</a:t>
            </a:r>
            <a:r>
              <a:rPr lang="en-US" sz="2803">
                <a:solidFill>
                  <a:srgbClr val="000000"/>
                </a:solidFill>
                <a:latin typeface="Poppins Bold"/>
                <a:ea typeface="Poppins Bold"/>
                <a:cs typeface="Poppins Bold"/>
                <a:sym typeface="Poppins Bold"/>
              </a:rPr>
              <a:t>asic Statistical Analysis</a:t>
            </a:r>
          </a:p>
          <a:p>
            <a:pPr marL="605177" lvl="1" indent="-302588" algn="just">
              <a:lnSpc>
                <a:spcPts val="3924"/>
              </a:lnSpc>
              <a:buFont typeface="Arial"/>
              <a:buChar char="•"/>
            </a:pPr>
            <a:r>
              <a:rPr lang="en-US" sz="2803">
                <a:solidFill>
                  <a:srgbClr val="000000"/>
                </a:solidFill>
                <a:latin typeface="Poppins Light"/>
                <a:ea typeface="Poppins Light"/>
                <a:cs typeface="Poppins Light"/>
                <a:sym typeface="Poppins Light"/>
              </a:rPr>
              <a:t>Some systems use basic statistical methods to analyze data collected from students, such as correlating screen time with academic performance or mental health indicators. These methods might involve simple correlation or regression analysis.</a:t>
            </a:r>
          </a:p>
          <a:p>
            <a:pPr algn="just">
              <a:lnSpc>
                <a:spcPts val="3924"/>
              </a:lnSpc>
            </a:pPr>
            <a:r>
              <a:rPr lang="en-US" sz="2803">
                <a:solidFill>
                  <a:srgbClr val="000000"/>
                </a:solidFill>
                <a:latin typeface="Poppins Bold"/>
                <a:ea typeface="Poppins Bold"/>
                <a:cs typeface="Poppins Bold"/>
                <a:sym typeface="Poppins Bold"/>
              </a:rPr>
              <a:t>Behavioral Monitoring Software</a:t>
            </a:r>
          </a:p>
          <a:p>
            <a:pPr marL="605177" lvl="1" indent="-302588" algn="just">
              <a:lnSpc>
                <a:spcPts val="3924"/>
              </a:lnSpc>
              <a:buFont typeface="Arial"/>
              <a:buChar char="•"/>
            </a:pPr>
            <a:r>
              <a:rPr lang="en-US" sz="2803">
                <a:solidFill>
                  <a:srgbClr val="000000"/>
                </a:solidFill>
                <a:latin typeface="Poppins Light"/>
                <a:ea typeface="Poppins Light"/>
                <a:cs typeface="Poppins Light"/>
                <a:sym typeface="Poppins Light"/>
              </a:rPr>
              <a:t> Certain schools and parents use software to monitor students' gadget usage, including time spent on specific apps or websites. This data is then reviewed to assess potential overuse.</a:t>
            </a:r>
          </a:p>
          <a:p>
            <a:pPr algn="just">
              <a:lnSpc>
                <a:spcPts val="3924"/>
              </a:lnSpc>
            </a:pPr>
            <a:endParaRPr lang="en-US" sz="2803">
              <a:solidFill>
                <a:srgbClr val="000000"/>
              </a:solidFill>
              <a:latin typeface="Poppins Light"/>
              <a:ea typeface="Poppins Light"/>
              <a:cs typeface="Poppins Light"/>
              <a:sym typeface="Poppins Light"/>
            </a:endParaRPr>
          </a:p>
          <a:p>
            <a:pPr algn="just">
              <a:lnSpc>
                <a:spcPts val="3924"/>
              </a:lnSpc>
            </a:pPr>
            <a:endParaRPr lang="en-US" sz="2803">
              <a:solidFill>
                <a:srgbClr val="000000"/>
              </a:solidFill>
              <a:latin typeface="Poppins Light"/>
              <a:ea typeface="Poppins Light"/>
              <a:cs typeface="Poppins Light"/>
              <a:sym typeface="Poppins Light"/>
            </a:endParaRPr>
          </a:p>
          <a:p>
            <a:pPr algn="just">
              <a:lnSpc>
                <a:spcPts val="3924"/>
              </a:lnSpc>
            </a:pPr>
            <a:endParaRPr lang="en-US" sz="2803">
              <a:solidFill>
                <a:srgbClr val="000000"/>
              </a:solidFill>
              <a:latin typeface="Poppins Light"/>
              <a:ea typeface="Poppins Light"/>
              <a:cs typeface="Poppins Light"/>
              <a:sym typeface="Poppins Light"/>
            </a:endParaRPr>
          </a:p>
          <a:p>
            <a:pPr algn="just">
              <a:lnSpc>
                <a:spcPts val="3924"/>
              </a:lnSpc>
            </a:pPr>
            <a:endParaRPr lang="en-US" sz="2803">
              <a:solidFill>
                <a:srgbClr val="000000"/>
              </a:solidFill>
              <a:latin typeface="Poppins Light"/>
              <a:ea typeface="Poppins Light"/>
              <a:cs typeface="Poppins Light"/>
              <a:sym typeface="Poppins 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4FBFE"/>
                </a:solidFill>
                <a:latin typeface="Computer Says No"/>
                <a:ea typeface="Computer Says No"/>
                <a:cs typeface="Computer Says No"/>
                <a:sym typeface="Computer Says No"/>
              </a:rPr>
              <a:t>DISADVANTAGES</a:t>
            </a:r>
          </a:p>
        </p:txBody>
      </p:sp>
      <p:sp>
        <p:nvSpPr>
          <p:cNvPr id="7" name="TextBox 7"/>
          <p:cNvSpPr txBox="1"/>
          <p:nvPr/>
        </p:nvSpPr>
        <p:spPr>
          <a:xfrm>
            <a:off x="4742828" y="3164714"/>
            <a:ext cx="10469841" cy="2072085"/>
          </a:xfrm>
          <a:prstGeom prst="rect">
            <a:avLst/>
          </a:prstGeom>
        </p:spPr>
        <p:txBody>
          <a:bodyPr lIns="0" tIns="0" rIns="0" bIns="0" rtlCol="0" anchor="t">
            <a:spAutoFit/>
          </a:bodyPr>
          <a:lstStyle/>
          <a:p>
            <a:pPr marL="557417" lvl="1" indent="-278709" algn="l">
              <a:lnSpc>
                <a:spcPts val="4182"/>
              </a:lnSpc>
              <a:buFont typeface="Arial"/>
              <a:buChar char="•"/>
            </a:pPr>
            <a:r>
              <a:rPr lang="en-US" sz="2581">
                <a:solidFill>
                  <a:srgbClr val="000000"/>
                </a:solidFill>
                <a:latin typeface="Poppins"/>
                <a:ea typeface="Poppins"/>
                <a:cs typeface="Poppins"/>
                <a:sym typeface="Poppins"/>
              </a:rPr>
              <a:t>Self-reported data can be inaccurate due to biases or students' reluctance to disclose their actual usage patterns. The analysis is often manual and may not capture complex relationships between variables.</a:t>
            </a:r>
          </a:p>
        </p:txBody>
      </p:sp>
      <p:sp>
        <p:nvSpPr>
          <p:cNvPr id="8" name="TextBox 8"/>
          <p:cNvSpPr txBox="1"/>
          <p:nvPr/>
        </p:nvSpPr>
        <p:spPr>
          <a:xfrm>
            <a:off x="4742828" y="6272886"/>
            <a:ext cx="10469841" cy="2072085"/>
          </a:xfrm>
          <a:prstGeom prst="rect">
            <a:avLst/>
          </a:prstGeom>
        </p:spPr>
        <p:txBody>
          <a:bodyPr lIns="0" tIns="0" rIns="0" bIns="0" rtlCol="0" anchor="t">
            <a:spAutoFit/>
          </a:bodyPr>
          <a:lstStyle/>
          <a:p>
            <a:pPr marL="557417" lvl="1" indent="-278709" algn="l">
              <a:lnSpc>
                <a:spcPts val="4182"/>
              </a:lnSpc>
              <a:buFont typeface="Arial"/>
              <a:buChar char="•"/>
            </a:pPr>
            <a:r>
              <a:rPr lang="en-US" sz="2581">
                <a:solidFill>
                  <a:srgbClr val="000000"/>
                </a:solidFill>
                <a:latin typeface="Poppins Light"/>
                <a:ea typeface="Poppins Light"/>
                <a:cs typeface="Poppins Light"/>
                <a:sym typeface="Poppins Light"/>
              </a:rPr>
              <a:t>While these tools provide real-time monitoring, they do not offer predictive insights. The data collected is often used reactively, rather than proactively, and there is a risk of invading students' privacy.</a:t>
            </a: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F4FBFE"/>
                </a:solidFill>
                <a:latin typeface="Computer Says No"/>
                <a:ea typeface="Computer Says No"/>
                <a:cs typeface="Computer Says No"/>
                <a:sym typeface="Computer Says No"/>
              </a:rPr>
              <a:t>DISADVANTAGES</a:t>
            </a:r>
          </a:p>
        </p:txBody>
      </p:sp>
      <p:sp>
        <p:nvSpPr>
          <p:cNvPr id="7" name="TextBox 7"/>
          <p:cNvSpPr txBox="1"/>
          <p:nvPr/>
        </p:nvSpPr>
        <p:spPr>
          <a:xfrm>
            <a:off x="4742828" y="3155189"/>
            <a:ext cx="10469841" cy="2010744"/>
          </a:xfrm>
          <a:prstGeom prst="rect">
            <a:avLst/>
          </a:prstGeom>
        </p:spPr>
        <p:txBody>
          <a:bodyPr lIns="0" tIns="0" rIns="0" bIns="0" rtlCol="0" anchor="t">
            <a:spAutoFit/>
          </a:bodyPr>
          <a:lstStyle/>
          <a:p>
            <a:pPr marL="535828" lvl="1" indent="-267914" algn="l">
              <a:lnSpc>
                <a:spcPts val="4020"/>
              </a:lnSpc>
              <a:buFont typeface="Arial"/>
              <a:buChar char="•"/>
            </a:pPr>
            <a:r>
              <a:rPr lang="en-US" sz="2481">
                <a:solidFill>
                  <a:srgbClr val="000000"/>
                </a:solidFill>
                <a:latin typeface="Poppins Light"/>
                <a:ea typeface="Poppins Light"/>
                <a:cs typeface="Poppins Light"/>
                <a:sym typeface="Poppins Light"/>
              </a:rPr>
              <a:t>Basic statistical analysis often fails to capture the non-linear relationships between variables. It also lacks predictive capabilities, meaning it can identify existing issues but cannot forecast future outcomes.</a:t>
            </a:r>
          </a:p>
        </p:txBody>
      </p:sp>
      <p:sp>
        <p:nvSpPr>
          <p:cNvPr id="8" name="TextBox 8"/>
          <p:cNvSpPr txBox="1"/>
          <p:nvPr/>
        </p:nvSpPr>
        <p:spPr>
          <a:xfrm>
            <a:off x="4742828" y="6272886"/>
            <a:ext cx="10469841" cy="2072085"/>
          </a:xfrm>
          <a:prstGeom prst="rect">
            <a:avLst/>
          </a:prstGeom>
        </p:spPr>
        <p:txBody>
          <a:bodyPr lIns="0" tIns="0" rIns="0" bIns="0" rtlCol="0" anchor="t">
            <a:spAutoFit/>
          </a:bodyPr>
          <a:lstStyle/>
          <a:p>
            <a:pPr marL="557417" lvl="1" indent="-278709" algn="l">
              <a:lnSpc>
                <a:spcPts val="4182"/>
              </a:lnSpc>
              <a:buFont typeface="Arial"/>
              <a:buChar char="•"/>
            </a:pPr>
            <a:r>
              <a:rPr lang="en-US" sz="2581">
                <a:solidFill>
                  <a:srgbClr val="000000"/>
                </a:solidFill>
                <a:latin typeface="Poppins Light"/>
                <a:ea typeface="Poppins Light"/>
                <a:cs typeface="Poppins Light"/>
                <a:sym typeface="Poppins Light"/>
              </a:rPr>
              <a:t>Existing models may lack accuracy due to limited data and simplistic algorithms. They might not be widely implemented or accessible to most schools and parents, limiting their practical application.</a:t>
            </a: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03</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ea typeface="Computer Says No"/>
                <a:cs typeface="Computer Says No"/>
                <a:sym typeface="Computer Says No"/>
              </a:rPr>
              <a:t>04</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256169" y="2766591"/>
            <a:ext cx="8041066" cy="4649457"/>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000000"/>
                </a:solidFill>
                <a:latin typeface="Computer Says No"/>
                <a:ea typeface="Computer Says No"/>
                <a:cs typeface="Computer Says No"/>
                <a:sym typeface="Computer Says No"/>
              </a:rPr>
              <a:t>PROPOSED SYSTEM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437211" y="1457325"/>
            <a:ext cx="8652476" cy="1034793"/>
          </a:xfrm>
          <a:prstGeom prst="rect">
            <a:avLst/>
          </a:prstGeom>
        </p:spPr>
        <p:txBody>
          <a:bodyPr lIns="0" tIns="0" rIns="0" bIns="0" rtlCol="0" anchor="t">
            <a:spAutoFit/>
          </a:bodyPr>
          <a:lstStyle/>
          <a:p>
            <a:pPr marL="0" lvl="0" indent="0" algn="l">
              <a:lnSpc>
                <a:spcPts val="6934"/>
              </a:lnSpc>
              <a:spcBef>
                <a:spcPct val="0"/>
              </a:spcBef>
            </a:pPr>
            <a:r>
              <a:rPr lang="en-US" sz="9631">
                <a:solidFill>
                  <a:srgbClr val="000000"/>
                </a:solidFill>
                <a:latin typeface="Computer Says No"/>
                <a:ea typeface="Computer Says No"/>
                <a:cs typeface="Computer Says No"/>
                <a:sym typeface="Computer Says No"/>
              </a:rPr>
              <a:t>PROPOSED SYSTEM</a:t>
            </a:r>
          </a:p>
        </p:txBody>
      </p:sp>
      <p:sp>
        <p:nvSpPr>
          <p:cNvPr id="5" name="TextBox 5"/>
          <p:cNvSpPr txBox="1"/>
          <p:nvPr/>
        </p:nvSpPr>
        <p:spPr>
          <a:xfrm>
            <a:off x="8232159" y="2539790"/>
            <a:ext cx="9755091" cy="4969276"/>
          </a:xfrm>
          <a:prstGeom prst="rect">
            <a:avLst/>
          </a:prstGeom>
        </p:spPr>
        <p:txBody>
          <a:bodyPr lIns="0" tIns="0" rIns="0" bIns="0" rtlCol="0" anchor="t">
            <a:spAutoFit/>
          </a:bodyPr>
          <a:lstStyle/>
          <a:p>
            <a:pPr marL="589533" lvl="1" indent="-294767" algn="l">
              <a:lnSpc>
                <a:spcPts val="4423"/>
              </a:lnSpc>
              <a:buFont typeface="Arial"/>
              <a:buChar char="•"/>
            </a:pPr>
            <a:r>
              <a:rPr lang="en-US" sz="2730">
                <a:solidFill>
                  <a:srgbClr val="000000"/>
                </a:solidFill>
                <a:latin typeface="Poppins Light"/>
                <a:ea typeface="Poppins Light"/>
                <a:cs typeface="Poppins Light"/>
                <a:sym typeface="Poppins Light"/>
              </a:rPr>
              <a:t>The proposed system aims to predict the impact of electronic gadget addiction on students' lives by utilizing the Random Forest algorithm, a powerful and versatile machine learning technique. </a:t>
            </a:r>
          </a:p>
          <a:p>
            <a:pPr marL="589533" lvl="1" indent="-294767" algn="l">
              <a:lnSpc>
                <a:spcPts val="4423"/>
              </a:lnSpc>
              <a:buFont typeface="Arial"/>
              <a:buChar char="•"/>
            </a:pPr>
            <a:r>
              <a:rPr lang="en-US" sz="2730">
                <a:solidFill>
                  <a:srgbClr val="000000"/>
                </a:solidFill>
                <a:latin typeface="Poppins Light"/>
                <a:ea typeface="Poppins Light"/>
                <a:cs typeface="Poppins Light"/>
                <a:sym typeface="Poppins Light"/>
              </a:rPr>
              <a:t>The system will focus on analyzing various factors such as screen time, academic performance, sleep patterns, and social behavior to predict the likelihood of negative outcomes associated with excessive gadget use.</a:t>
            </a:r>
          </a:p>
        </p:txBody>
      </p:sp>
      <p:sp>
        <p:nvSpPr>
          <p:cNvPr id="6" name="Freeform 6"/>
          <p:cNvSpPr/>
          <p:nvPr/>
        </p:nvSpPr>
        <p:spPr>
          <a:xfrm flipH="1">
            <a:off x="15875051" y="8479279"/>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6C4"/>
        </a:solidFill>
        <a:effectLst/>
      </p:bgPr>
    </p:bg>
    <p:spTree>
      <p:nvGrpSpPr>
        <p:cNvPr id="1" name=""/>
        <p:cNvGrpSpPr/>
        <p:nvPr/>
      </p:nvGrpSpPr>
      <p:grpSpPr>
        <a:xfrm>
          <a:off x="0" y="0"/>
          <a:ext cx="0" cy="0"/>
          <a:chOff x="0" y="0"/>
          <a:chExt cx="0" cy="0"/>
        </a:xfrm>
      </p:grpSpPr>
      <p:sp>
        <p:nvSpPr>
          <p:cNvPr id="2" name="TextBox 2"/>
          <p:cNvSpPr txBox="1"/>
          <p:nvPr/>
        </p:nvSpPr>
        <p:spPr>
          <a:xfrm>
            <a:off x="4817762" y="987614"/>
            <a:ext cx="8652476" cy="1034793"/>
          </a:xfrm>
          <a:prstGeom prst="rect">
            <a:avLst/>
          </a:prstGeom>
        </p:spPr>
        <p:txBody>
          <a:bodyPr lIns="0" tIns="0" rIns="0" bIns="0" rtlCol="0" anchor="t">
            <a:spAutoFit/>
          </a:bodyPr>
          <a:lstStyle/>
          <a:p>
            <a:pPr marL="0" lvl="0" indent="0" algn="l">
              <a:lnSpc>
                <a:spcPts val="6934"/>
              </a:lnSpc>
              <a:spcBef>
                <a:spcPct val="0"/>
              </a:spcBef>
            </a:pPr>
            <a:r>
              <a:rPr lang="en-US" sz="9631">
                <a:solidFill>
                  <a:srgbClr val="000000"/>
                </a:solidFill>
                <a:latin typeface="Computer Says No"/>
                <a:ea typeface="Computer Says No"/>
                <a:cs typeface="Computer Says No"/>
                <a:sym typeface="Computer Says No"/>
              </a:rPr>
              <a:t>PROPOSED SYSTEM</a:t>
            </a:r>
          </a:p>
        </p:txBody>
      </p:sp>
      <p:sp>
        <p:nvSpPr>
          <p:cNvPr id="3" name="TextBox 3"/>
          <p:cNvSpPr txBox="1"/>
          <p:nvPr/>
        </p:nvSpPr>
        <p:spPr>
          <a:xfrm>
            <a:off x="1028700" y="1889057"/>
            <a:ext cx="16077034" cy="6786278"/>
          </a:xfrm>
          <a:prstGeom prst="rect">
            <a:avLst/>
          </a:prstGeom>
        </p:spPr>
        <p:txBody>
          <a:bodyPr lIns="0" tIns="0" rIns="0" bIns="0" rtlCol="0" anchor="t">
            <a:spAutoFit/>
          </a:bodyPr>
          <a:lstStyle/>
          <a:p>
            <a:pPr marL="577141" lvl="1" indent="-288571" algn="l">
              <a:lnSpc>
                <a:spcPts val="4330"/>
              </a:lnSpc>
              <a:buFont typeface="Arial"/>
              <a:buChar char="•"/>
            </a:pPr>
            <a:r>
              <a:rPr lang="en-US" sz="2673">
                <a:solidFill>
                  <a:srgbClr val="000000"/>
                </a:solidFill>
                <a:latin typeface="Poppins Light"/>
                <a:ea typeface="Poppins Light"/>
                <a:cs typeface="Poppins Light"/>
                <a:sym typeface="Poppins Light"/>
              </a:rPr>
              <a:t>The proposed system aims to predict the impact of electronic gadget addiction on students' lives using the Random Forest algorithm, a powerful machine learning technique known for its robustness and accuracy. </a:t>
            </a:r>
          </a:p>
          <a:p>
            <a:pPr marL="577141" lvl="1" indent="-288571" algn="l">
              <a:lnSpc>
                <a:spcPts val="4330"/>
              </a:lnSpc>
              <a:buFont typeface="Arial"/>
              <a:buChar char="•"/>
            </a:pPr>
            <a:r>
              <a:rPr lang="en-US" sz="2673">
                <a:solidFill>
                  <a:srgbClr val="000000"/>
                </a:solidFill>
                <a:latin typeface="Poppins Light"/>
                <a:ea typeface="Poppins Light"/>
                <a:cs typeface="Poppins Light"/>
                <a:sym typeface="Poppins Light"/>
              </a:rPr>
              <a:t>This system will collect and analyze data from various sources, including screen time, academic performance, sleep patterns, and social behavior, to identify and forecast potential negative outcomes associated with excessive gadget use.</a:t>
            </a:r>
          </a:p>
          <a:p>
            <a:pPr marL="620322" lvl="1" indent="-310161" algn="l">
              <a:lnSpc>
                <a:spcPts val="4654"/>
              </a:lnSpc>
              <a:buFont typeface="Arial"/>
              <a:buChar char="•"/>
            </a:pPr>
            <a:r>
              <a:rPr lang="en-US" sz="2873">
                <a:solidFill>
                  <a:srgbClr val="000000"/>
                </a:solidFill>
                <a:latin typeface="Poppins Light"/>
                <a:ea typeface="Poppins Light"/>
                <a:cs typeface="Poppins Light"/>
                <a:sym typeface="Poppins Light"/>
              </a:rPr>
              <a:t> By leveraging Random Forest, the system can handle complex interactions between multiple factors, providing reliable predictions while highlighting the most influential variables. </a:t>
            </a:r>
          </a:p>
          <a:p>
            <a:pPr marL="620322" lvl="1" indent="-310161" algn="l">
              <a:lnSpc>
                <a:spcPts val="4654"/>
              </a:lnSpc>
              <a:buFont typeface="Arial"/>
              <a:buChar char="•"/>
            </a:pPr>
            <a:r>
              <a:rPr lang="en-US" sz="2873">
                <a:solidFill>
                  <a:srgbClr val="000000"/>
                </a:solidFill>
                <a:latin typeface="Poppins Light"/>
                <a:ea typeface="Poppins Light"/>
                <a:cs typeface="Poppins Light"/>
                <a:sym typeface="Poppins Light"/>
              </a:rPr>
              <a:t>Additionally, the system will offer personalized recommendations and alerts based on the predicted risks, enabling timely intervention to mitigate the adverse effects of gadget addiction. </a:t>
            </a:r>
          </a:p>
        </p:txBody>
      </p:sp>
      <p:sp>
        <p:nvSpPr>
          <p:cNvPr id="4" name="Freeform 4"/>
          <p:cNvSpPr/>
          <p:nvPr/>
        </p:nvSpPr>
        <p:spPr>
          <a:xfrm flipH="1">
            <a:off x="15575757" y="8022347"/>
            <a:ext cx="4224398" cy="3231550"/>
          </a:xfrm>
          <a:custGeom>
            <a:avLst/>
            <a:gdLst/>
            <a:ahLst/>
            <a:cxnLst/>
            <a:rect l="l" t="t" r="r" b="b"/>
            <a:pathLst>
              <a:path w="4224398" h="3231550">
                <a:moveTo>
                  <a:pt x="4224398" y="0"/>
                </a:moveTo>
                <a:lnTo>
                  <a:pt x="0" y="0"/>
                </a:lnTo>
                <a:lnTo>
                  <a:pt x="0" y="3231549"/>
                </a:lnTo>
                <a:lnTo>
                  <a:pt x="4224398" y="3231549"/>
                </a:lnTo>
                <a:lnTo>
                  <a:pt x="4224398" y="0"/>
                </a:lnTo>
                <a:close/>
              </a:path>
            </a:pathLst>
          </a:custGeom>
          <a:blipFill>
            <a:blip r:embed="rId2"/>
            <a:stretch>
              <a:fillRect/>
            </a:stretch>
          </a:blipFill>
        </p:spPr>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1336</Words>
  <Application>Microsoft Office PowerPoint</Application>
  <PresentationFormat>Custom</PresentationFormat>
  <Paragraphs>95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League Spartan</vt:lpstr>
      <vt:lpstr>Arial</vt:lpstr>
      <vt:lpstr>Poppins Light</vt:lpstr>
      <vt:lpstr>Poppins Bold</vt:lpstr>
      <vt:lpstr>Computer Says No</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Gadget Addiction using Machine Learning</dc:title>
  <cp:lastModifiedBy>Microsoft account</cp:lastModifiedBy>
  <cp:revision>2</cp:revision>
  <dcterms:created xsi:type="dcterms:W3CDTF">2006-08-16T00:00:00Z</dcterms:created>
  <dcterms:modified xsi:type="dcterms:W3CDTF">2024-08-14T08:25:25Z</dcterms:modified>
  <dc:identifier>DAF1W-pLFGY</dc:identifier>
</cp:coreProperties>
</file>